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7" r:id="rId3"/>
    <p:sldId id="256" r:id="rId4"/>
    <p:sldId id="258" r:id="rId5"/>
    <p:sldId id="259" r:id="rId6"/>
    <p:sldId id="261" r:id="rId7"/>
    <p:sldId id="265" r:id="rId8"/>
    <p:sldId id="266" r:id="rId9"/>
    <p:sldId id="262" r:id="rId10"/>
    <p:sldId id="263" r:id="rId11"/>
    <p:sldId id="269" r:id="rId12"/>
    <p:sldId id="271" r:id="rId13"/>
    <p:sldId id="272" r:id="rId14"/>
    <p:sldId id="264" r:id="rId15"/>
    <p:sldId id="268" r:id="rId16"/>
    <p:sldId id="267" r:id="rId1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57" d="100"/>
          <a:sy n="57" d="100"/>
        </p:scale>
        <p:origin x="42"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1FBD4-6229-41EE-8CA2-17923A902EE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B46972B-BB47-4585-ADC2-03F32B691D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3D4F0D2-FAE6-4D6D-B658-21960F218ED2}"/>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5" name="Footer Placeholder 4">
            <a:extLst>
              <a:ext uri="{FF2B5EF4-FFF2-40B4-BE49-F238E27FC236}">
                <a16:creationId xmlns:a16="http://schemas.microsoft.com/office/drawing/2014/main" id="{A574FBFC-C0C8-429E-A8F2-C93BC63300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1D43789-C6CF-46EA-AF66-66719A83045A}"/>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37848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F67F6-7D1A-4A11-9B2C-48562BD7F42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1D5B4C-A321-4FBD-AFFB-F0B952C0784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F1C41A-6C1B-476C-B87C-9CABECE6B767}"/>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5" name="Footer Placeholder 4">
            <a:extLst>
              <a:ext uri="{FF2B5EF4-FFF2-40B4-BE49-F238E27FC236}">
                <a16:creationId xmlns:a16="http://schemas.microsoft.com/office/drawing/2014/main" id="{157C7288-1FF2-45FF-BFAB-1B7F08B72F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F3D87B-D362-4889-A873-C8CACAE6D4E6}"/>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226667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4A90C2-3856-4FCD-A1B6-EC5BC0DD08B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AF9C78C-A525-4BB7-83DD-91D39E7CFFE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22156A-56C6-42BF-A6E7-AE17BB7F1DC5}"/>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5" name="Footer Placeholder 4">
            <a:extLst>
              <a:ext uri="{FF2B5EF4-FFF2-40B4-BE49-F238E27FC236}">
                <a16:creationId xmlns:a16="http://schemas.microsoft.com/office/drawing/2014/main" id="{BD78145F-1355-4028-B81D-1948EBC49E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AC1DAD-DA15-4381-8F5C-A0969525A3D3}"/>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4192623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F7932-49AB-4C06-93C6-A2963DEFD6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774BA1E-5182-4A1D-BE3A-02607843F37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9B7462-639F-42D8-813A-5CCE0F892A85}"/>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5" name="Footer Placeholder 4">
            <a:extLst>
              <a:ext uri="{FF2B5EF4-FFF2-40B4-BE49-F238E27FC236}">
                <a16:creationId xmlns:a16="http://schemas.microsoft.com/office/drawing/2014/main" id="{6DA09BA3-837E-4EDA-B7A2-3067C56595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AF1B10-AF23-4F29-911C-745A1AE20E9C}"/>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1998015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F340E-2194-4BE7-80D4-08D5C21E5A6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615F69A-A5A0-4760-9D83-2598627206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514431-D83D-4AF1-ADE1-F62EBE01DC13}"/>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5" name="Footer Placeholder 4">
            <a:extLst>
              <a:ext uri="{FF2B5EF4-FFF2-40B4-BE49-F238E27FC236}">
                <a16:creationId xmlns:a16="http://schemas.microsoft.com/office/drawing/2014/main" id="{BB5F21C3-50AF-4D3E-8D12-235EA53E23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21098B-6B73-4B96-BA8A-3B5B69821103}"/>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713733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FDFC4-9297-4A0C-BE15-9D90C4CCB1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05F5439-1946-4D6E-AB40-95F1BC01147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1EE0243-5C63-4BE8-A57B-5F6BACD8C4D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3FEDC09-2CC0-4903-BAA1-C9A49C44E3D8}"/>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6" name="Footer Placeholder 5">
            <a:extLst>
              <a:ext uri="{FF2B5EF4-FFF2-40B4-BE49-F238E27FC236}">
                <a16:creationId xmlns:a16="http://schemas.microsoft.com/office/drawing/2014/main" id="{CA50BEC8-AF70-49D8-9CF3-EEBF4B403DD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0FE9B2-94C5-4E11-B5F6-3757B6F4007C}"/>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2571188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D79C6-489D-4159-8EF7-321369693B8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0C3BE9-15C4-4409-BC2D-138241EAAC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059A256-65E5-4C3D-8036-4E02578AD96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0A14BF7-4EC8-4CB9-9A1B-FB704FADF1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F930E95-CFC2-45CE-B47C-BB906CB20D8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ED969A-B201-4260-B2D3-3385C6B276A7}"/>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8" name="Footer Placeholder 7">
            <a:extLst>
              <a:ext uri="{FF2B5EF4-FFF2-40B4-BE49-F238E27FC236}">
                <a16:creationId xmlns:a16="http://schemas.microsoft.com/office/drawing/2014/main" id="{DDB14494-DD56-4FF7-89DC-ACB34DA9AE7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0066C77-34FF-4B6A-B923-3F3B224C06CA}"/>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3344058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22048-3E9A-4426-9D7F-A98E79D6AB0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59E86CB-7C31-4D7C-A12D-4BDB83C720C6}"/>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4" name="Footer Placeholder 3">
            <a:extLst>
              <a:ext uri="{FF2B5EF4-FFF2-40B4-BE49-F238E27FC236}">
                <a16:creationId xmlns:a16="http://schemas.microsoft.com/office/drawing/2014/main" id="{48ED8C7C-B5C6-40B1-8F84-EF9828724FF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85CA613-09A6-4CC8-A96F-314E4E2B558B}"/>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2950578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E8D29D-C943-4E1D-80F9-33AD879C4F13}"/>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3" name="Footer Placeholder 2">
            <a:extLst>
              <a:ext uri="{FF2B5EF4-FFF2-40B4-BE49-F238E27FC236}">
                <a16:creationId xmlns:a16="http://schemas.microsoft.com/office/drawing/2014/main" id="{95302F29-E5F8-423F-85AD-F8D0E56C2D3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3CC514B-0A93-46C9-9E25-65B09CB3B611}"/>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3548252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E8803-D966-42A8-AB6B-615F258A05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102D708-88BC-4149-9172-A90EA2E573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B07C891-7A1E-407B-AB46-1B9AC722EF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E7DE25C-90A3-434E-ACDA-48B7CE72F7D1}"/>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6" name="Footer Placeholder 5">
            <a:extLst>
              <a:ext uri="{FF2B5EF4-FFF2-40B4-BE49-F238E27FC236}">
                <a16:creationId xmlns:a16="http://schemas.microsoft.com/office/drawing/2014/main" id="{98F4B166-5D75-4C55-90DC-9F7A30DC97B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57F965-1370-41F8-B7A1-95D9FB3182A5}"/>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3269513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9DF0F-7A8A-42DB-9308-E5500BC06A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9BDCEFD-724A-4828-9C93-DE071B0E20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ADA7585-0488-4939-900F-B0905EAA70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25B92D9-3930-4F43-A3F6-25368774F7E2}"/>
              </a:ext>
            </a:extLst>
          </p:cNvPr>
          <p:cNvSpPr>
            <a:spLocks noGrp="1"/>
          </p:cNvSpPr>
          <p:nvPr>
            <p:ph type="dt" sz="half" idx="10"/>
          </p:nvPr>
        </p:nvSpPr>
        <p:spPr/>
        <p:txBody>
          <a:bodyPr/>
          <a:lstStyle/>
          <a:p>
            <a:fld id="{A32E9141-26D2-494D-B43E-CE7239DF39AD}" type="datetimeFigureOut">
              <a:rPr lang="en-GB" smtClean="0"/>
              <a:t>17/09/2020</a:t>
            </a:fld>
            <a:endParaRPr lang="en-GB"/>
          </a:p>
        </p:txBody>
      </p:sp>
      <p:sp>
        <p:nvSpPr>
          <p:cNvPr id="6" name="Footer Placeholder 5">
            <a:extLst>
              <a:ext uri="{FF2B5EF4-FFF2-40B4-BE49-F238E27FC236}">
                <a16:creationId xmlns:a16="http://schemas.microsoft.com/office/drawing/2014/main" id="{DA8F7881-217F-4D3A-8986-46F33BC2C0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FDF83D-7232-419D-B8E4-404AA55EC3FA}"/>
              </a:ext>
            </a:extLst>
          </p:cNvPr>
          <p:cNvSpPr>
            <a:spLocks noGrp="1"/>
          </p:cNvSpPr>
          <p:nvPr>
            <p:ph type="sldNum" sz="quarter" idx="12"/>
          </p:nvPr>
        </p:nvSpPr>
        <p:spPr/>
        <p:txBody>
          <a:bodyPr/>
          <a:lstStyle/>
          <a:p>
            <a:fld id="{E29078C1-F260-4A49-A3B7-C2EB6A5CCB5E}" type="slidenum">
              <a:rPr lang="en-GB" smtClean="0"/>
              <a:t>‹#›</a:t>
            </a:fld>
            <a:endParaRPr lang="en-GB"/>
          </a:p>
        </p:txBody>
      </p:sp>
    </p:spTree>
    <p:extLst>
      <p:ext uri="{BB962C8B-B14F-4D97-AF65-F5344CB8AC3E}">
        <p14:creationId xmlns:p14="http://schemas.microsoft.com/office/powerpoint/2010/main" val="1525721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176451-3119-4A37-8A0E-F1C7CB847A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5DC4C4-FF65-4424-B10D-3756C6E2C7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0D41FF8-295A-4C95-9058-D6C84DC582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E9141-26D2-494D-B43E-CE7239DF39AD}" type="datetimeFigureOut">
              <a:rPr lang="en-GB" smtClean="0"/>
              <a:t>17/09/2020</a:t>
            </a:fld>
            <a:endParaRPr lang="en-GB"/>
          </a:p>
        </p:txBody>
      </p:sp>
      <p:sp>
        <p:nvSpPr>
          <p:cNvPr id="5" name="Footer Placeholder 4">
            <a:extLst>
              <a:ext uri="{FF2B5EF4-FFF2-40B4-BE49-F238E27FC236}">
                <a16:creationId xmlns:a16="http://schemas.microsoft.com/office/drawing/2014/main" id="{BD87334D-7922-4F6A-B522-7BB06DC6F1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AC17805-0014-4DF6-AB46-09F826B141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078C1-F260-4A49-A3B7-C2EB6A5CCB5E}" type="slidenum">
              <a:rPr lang="en-GB" smtClean="0"/>
              <a:t>‹#›</a:t>
            </a:fld>
            <a:endParaRPr lang="en-GB"/>
          </a:p>
        </p:txBody>
      </p:sp>
    </p:spTree>
    <p:extLst>
      <p:ext uri="{BB962C8B-B14F-4D97-AF65-F5344CB8AC3E}">
        <p14:creationId xmlns:p14="http://schemas.microsoft.com/office/powerpoint/2010/main" val="182131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https://www.youtube.com/embed/gKzZ1OwPXg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5">
            <a:extLst>
              <a:ext uri="{FF2B5EF4-FFF2-40B4-BE49-F238E27FC236}">
                <a16:creationId xmlns:a16="http://schemas.microsoft.com/office/drawing/2014/main" id="{64DEB1B0-097D-404E-AF0D-49A168C2DDC5}"/>
              </a:ext>
            </a:extLst>
          </p:cNvPr>
          <p:cNvSpPr>
            <a:spLocks noGrp="1"/>
          </p:cNvSpPr>
          <p:nvPr>
            <p:ph idx="1"/>
          </p:nvPr>
        </p:nvSpPr>
        <p:spPr>
          <a:xfrm>
            <a:off x="457200" y="1333500"/>
            <a:ext cx="10868526" cy="5245100"/>
          </a:xfrm>
          <a:solidFill>
            <a:schemeClr val="tx1">
              <a:alpha val="90000"/>
            </a:schemeClr>
          </a:solidFill>
        </p:spPr>
        <p:txBody>
          <a:bodyPr>
            <a:normAutofit fontScale="92500" lnSpcReduction="10000"/>
          </a:bodyPr>
          <a:lstStyle/>
          <a:p>
            <a:pPr marL="514350" indent="-514350" algn="just">
              <a:buAutoNum type="arabicPeriod"/>
              <a:defRPr/>
            </a:pPr>
            <a:r>
              <a:rPr lang="en-GB" dirty="0">
                <a:solidFill>
                  <a:srgbClr val="FFFF00"/>
                </a:solidFill>
                <a:latin typeface="Comic Sans MS" panose="030F0702030302020204" pitchFamily="66" charset="0"/>
              </a:rPr>
              <a:t>Recall each country in the ‘Big Three’ and the name of each representative. </a:t>
            </a:r>
          </a:p>
          <a:p>
            <a:pPr marL="0" indent="0" algn="just">
              <a:buNone/>
              <a:defRPr/>
            </a:pPr>
            <a:endParaRPr lang="en-GB" dirty="0">
              <a:solidFill>
                <a:srgbClr val="FFFF00"/>
              </a:solidFill>
              <a:latin typeface="Comic Sans MS" panose="030F0702030302020204" pitchFamily="66" charset="0"/>
            </a:endParaRPr>
          </a:p>
          <a:p>
            <a:pPr marL="0" indent="0" algn="just">
              <a:buNone/>
              <a:defRPr/>
            </a:pPr>
            <a:r>
              <a:rPr lang="en-GB" dirty="0">
                <a:solidFill>
                  <a:srgbClr val="FFFF00"/>
                </a:solidFill>
                <a:latin typeface="Comic Sans MS" panose="030F0702030302020204" pitchFamily="66" charset="0"/>
              </a:rPr>
              <a:t>2. Name the country who wanted to be the most harsh towards Germany.</a:t>
            </a:r>
          </a:p>
          <a:p>
            <a:pPr marL="0" indent="0" algn="just">
              <a:buNone/>
              <a:defRPr/>
            </a:pPr>
            <a:endParaRPr lang="en-GB" dirty="0">
              <a:solidFill>
                <a:srgbClr val="FFFF00"/>
              </a:solidFill>
              <a:latin typeface="Comic Sans MS" panose="030F0702030302020204" pitchFamily="66" charset="0"/>
            </a:endParaRPr>
          </a:p>
          <a:p>
            <a:pPr marL="0" indent="0" algn="just">
              <a:buNone/>
              <a:defRPr/>
            </a:pPr>
            <a:r>
              <a:rPr lang="en-GB" dirty="0">
                <a:solidFill>
                  <a:srgbClr val="FFFF00"/>
                </a:solidFill>
                <a:latin typeface="Comic Sans MS" panose="030F0702030302020204" pitchFamily="66" charset="0"/>
              </a:rPr>
              <a:t>3. Name the country who wanted to be the most lenient towards Germany.</a:t>
            </a:r>
          </a:p>
          <a:p>
            <a:pPr marL="0" indent="0" algn="just">
              <a:buNone/>
              <a:defRPr/>
            </a:pPr>
            <a:endParaRPr lang="en-GB" dirty="0">
              <a:solidFill>
                <a:srgbClr val="FFFF00"/>
              </a:solidFill>
              <a:latin typeface="Comic Sans MS" panose="030F0702030302020204" pitchFamily="66" charset="0"/>
            </a:endParaRPr>
          </a:p>
          <a:p>
            <a:pPr marL="0" indent="0" algn="just">
              <a:buNone/>
              <a:defRPr/>
            </a:pPr>
            <a:r>
              <a:rPr lang="en-GB" dirty="0">
                <a:solidFill>
                  <a:srgbClr val="FFFF00"/>
                </a:solidFill>
                <a:latin typeface="Comic Sans MS" panose="030F0702030302020204" pitchFamily="66" charset="0"/>
              </a:rPr>
              <a:t>4. Name 3 of Wilson’s 14 points.</a:t>
            </a:r>
          </a:p>
          <a:p>
            <a:pPr marL="0" indent="0" algn="just">
              <a:buNone/>
              <a:defRPr/>
            </a:pPr>
            <a:endParaRPr lang="en-GB" dirty="0">
              <a:solidFill>
                <a:srgbClr val="FFFF00"/>
              </a:solidFill>
              <a:latin typeface="Comic Sans MS" panose="030F0702030302020204" pitchFamily="66" charset="0"/>
            </a:endParaRPr>
          </a:p>
          <a:p>
            <a:pPr marL="0" indent="0" algn="just">
              <a:buNone/>
              <a:defRPr/>
            </a:pPr>
            <a:r>
              <a:rPr lang="en-GB" dirty="0">
                <a:solidFill>
                  <a:srgbClr val="FFFF00"/>
                </a:solidFill>
                <a:latin typeface="Comic Sans MS" panose="030F0702030302020204" pitchFamily="66" charset="0"/>
              </a:rPr>
              <a:t>5. Which can you remember that France would have disagreed with, and why.</a:t>
            </a:r>
          </a:p>
          <a:p>
            <a:pPr marL="0" indent="0" algn="just">
              <a:buNone/>
              <a:defRPr/>
            </a:pPr>
            <a:endParaRPr lang="en-GB" i="1" dirty="0">
              <a:solidFill>
                <a:schemeClr val="bg1"/>
              </a:solidFill>
            </a:endParaRPr>
          </a:p>
          <a:p>
            <a:pPr marL="0" indent="0" algn="just">
              <a:buNone/>
              <a:defRPr/>
            </a:pPr>
            <a:endParaRPr lang="en-GB" dirty="0">
              <a:solidFill>
                <a:schemeClr val="bg1"/>
              </a:solidFill>
            </a:endParaRPr>
          </a:p>
        </p:txBody>
      </p:sp>
      <p:sp>
        <p:nvSpPr>
          <p:cNvPr id="5" name="TextBox 4">
            <a:extLst>
              <a:ext uri="{FF2B5EF4-FFF2-40B4-BE49-F238E27FC236}">
                <a16:creationId xmlns:a16="http://schemas.microsoft.com/office/drawing/2014/main" id="{0E402264-2127-4D87-81D1-30C67D45F38D}"/>
              </a:ext>
            </a:extLst>
          </p:cNvPr>
          <p:cNvSpPr txBox="1"/>
          <p:nvPr/>
        </p:nvSpPr>
        <p:spPr>
          <a:xfrm>
            <a:off x="457200" y="415786"/>
            <a:ext cx="4699000" cy="707886"/>
          </a:xfrm>
          <a:prstGeom prst="rect">
            <a:avLst/>
          </a:prstGeom>
          <a:noFill/>
        </p:spPr>
        <p:txBody>
          <a:bodyPr wrap="square" rtlCol="0">
            <a:spAutoFit/>
          </a:bodyPr>
          <a:lstStyle/>
          <a:p>
            <a:r>
              <a:rPr lang="en-GB" sz="4000" dirty="0">
                <a:latin typeface="Comic Sans MS" panose="030F0702030302020204" pitchFamily="66" charset="0"/>
              </a:rPr>
              <a:t>Recap Starter</a:t>
            </a:r>
          </a:p>
        </p:txBody>
      </p:sp>
    </p:spTree>
    <p:extLst>
      <p:ext uri="{BB962C8B-B14F-4D97-AF65-F5344CB8AC3E}">
        <p14:creationId xmlns:p14="http://schemas.microsoft.com/office/powerpoint/2010/main" val="342530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7">
            <a:extLst>
              <a:ext uri="{FF2B5EF4-FFF2-40B4-BE49-F238E27FC236}">
                <a16:creationId xmlns:a16="http://schemas.microsoft.com/office/drawing/2014/main" id="{C591FA02-6E2D-4FE6-8109-D4A7E3457D04}"/>
              </a:ext>
            </a:extLst>
          </p:cNvPr>
          <p:cNvSpPr txBox="1">
            <a:spLocks noChangeArrowheads="1"/>
          </p:cNvSpPr>
          <p:nvPr/>
        </p:nvSpPr>
        <p:spPr bwMode="auto">
          <a:xfrm>
            <a:off x="2063751" y="1628775"/>
            <a:ext cx="8208963"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2400" dirty="0">
                <a:solidFill>
                  <a:srgbClr val="FF0000"/>
                </a:solidFill>
                <a:latin typeface="Comic Sans MS" panose="030F0702030302020204" pitchFamily="66" charset="0"/>
              </a:rPr>
              <a:t>A </a:t>
            </a:r>
            <a:r>
              <a:rPr lang="en-GB" altLang="en-US" sz="2400" dirty="0">
                <a:latin typeface="Comic Sans MS" panose="030F0702030302020204" pitchFamily="66" charset="0"/>
              </a:rPr>
              <a:t>– Armed Forces</a:t>
            </a:r>
          </a:p>
          <a:p>
            <a:pPr eaLnBrk="1" hangingPunct="1">
              <a:spcBef>
                <a:spcPct val="50000"/>
              </a:spcBef>
            </a:pPr>
            <a:r>
              <a:rPr lang="en-GB" altLang="en-US" sz="2400" dirty="0">
                <a:latin typeface="Comic Sans MS" panose="030F0702030302020204" pitchFamily="66" charset="0"/>
              </a:rPr>
              <a:t> No air force and no tanks. Only 6 warships and sizes limited. No submarines.</a:t>
            </a:r>
          </a:p>
          <a:p>
            <a:pPr eaLnBrk="1" hangingPunct="1">
              <a:spcBef>
                <a:spcPct val="50000"/>
              </a:spcBef>
            </a:pPr>
            <a:r>
              <a:rPr lang="en-GB" altLang="en-US" sz="2400" dirty="0">
                <a:latin typeface="Comic Sans MS" panose="030F0702030302020204" pitchFamily="66" charset="0"/>
              </a:rPr>
              <a:t> Conscription abandoned and only 100,000 men in the Army</a:t>
            </a:r>
          </a:p>
          <a:p>
            <a:pPr eaLnBrk="1" hangingPunct="1">
              <a:spcBef>
                <a:spcPct val="50000"/>
              </a:spcBef>
            </a:pPr>
            <a:r>
              <a:rPr lang="en-GB" altLang="en-US" sz="2400" dirty="0">
                <a:latin typeface="Comic Sans MS" panose="030F0702030302020204" pitchFamily="66" charset="0"/>
              </a:rPr>
              <a:t> 15,000 men in the Navy</a:t>
            </a:r>
          </a:p>
          <a:p>
            <a:pPr eaLnBrk="1" hangingPunct="1">
              <a:spcBef>
                <a:spcPct val="50000"/>
              </a:spcBef>
            </a:pPr>
            <a:endParaRPr lang="en-US" altLang="en-US" sz="1800" dirty="0"/>
          </a:p>
        </p:txBody>
      </p:sp>
      <p:sp>
        <p:nvSpPr>
          <p:cNvPr id="5" name="Text Box 38">
            <a:extLst>
              <a:ext uri="{FF2B5EF4-FFF2-40B4-BE49-F238E27FC236}">
                <a16:creationId xmlns:a16="http://schemas.microsoft.com/office/drawing/2014/main" id="{9E4B61EC-1BC0-4D03-8CFC-037BEA35D2F8}"/>
              </a:ext>
            </a:extLst>
          </p:cNvPr>
          <p:cNvSpPr txBox="1">
            <a:spLocks noChangeArrowheads="1"/>
          </p:cNvSpPr>
          <p:nvPr/>
        </p:nvSpPr>
        <p:spPr bwMode="auto">
          <a:xfrm>
            <a:off x="2063750" y="188913"/>
            <a:ext cx="80645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2400" dirty="0">
                <a:solidFill>
                  <a:srgbClr val="FF0000"/>
                </a:solidFill>
                <a:latin typeface="Comic Sans MS" panose="030F0702030302020204" pitchFamily="66" charset="0"/>
              </a:rPr>
              <a:t>R </a:t>
            </a:r>
            <a:r>
              <a:rPr lang="en-GB" altLang="en-US" sz="2400" dirty="0">
                <a:latin typeface="Comic Sans MS" panose="030F0702030302020204" pitchFamily="66" charset="0"/>
              </a:rPr>
              <a:t>- Reparations:</a:t>
            </a:r>
          </a:p>
          <a:p>
            <a:pPr eaLnBrk="1" hangingPunct="1">
              <a:spcBef>
                <a:spcPct val="50000"/>
              </a:spcBef>
              <a:buFontTx/>
              <a:buNone/>
            </a:pPr>
            <a:r>
              <a:rPr lang="en-GB" altLang="en-US" sz="2400" dirty="0">
                <a:latin typeface="Comic Sans MS" panose="030F0702030302020204" pitchFamily="66" charset="0"/>
              </a:rPr>
              <a:t>The Reparations Committee, 1921, fixed the amount at £6600 million.</a:t>
            </a:r>
            <a:endParaRPr lang="en-US" altLang="en-US" sz="2400" dirty="0">
              <a:latin typeface="Comic Sans MS" panose="030F0702030302020204" pitchFamily="66" charset="0"/>
            </a:endParaRPr>
          </a:p>
        </p:txBody>
      </p:sp>
      <p:sp>
        <p:nvSpPr>
          <p:cNvPr id="6" name="TextBox 5">
            <a:extLst>
              <a:ext uri="{FF2B5EF4-FFF2-40B4-BE49-F238E27FC236}">
                <a16:creationId xmlns:a16="http://schemas.microsoft.com/office/drawing/2014/main" id="{A04877B8-3A0C-4CFE-AFB9-B5C50D100B28}"/>
              </a:ext>
            </a:extLst>
          </p:cNvPr>
          <p:cNvSpPr txBox="1">
            <a:spLocks noChangeArrowheads="1"/>
          </p:cNvSpPr>
          <p:nvPr/>
        </p:nvSpPr>
        <p:spPr bwMode="auto">
          <a:xfrm>
            <a:off x="1992313" y="4652964"/>
            <a:ext cx="84963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GB" altLang="en-US" sz="2400" dirty="0">
                <a:solidFill>
                  <a:srgbClr val="FF0000"/>
                </a:solidFill>
                <a:latin typeface="Comic Sans MS" panose="030F0702030302020204" pitchFamily="66" charset="0"/>
              </a:rPr>
              <a:t>T</a:t>
            </a:r>
            <a:r>
              <a:rPr lang="en-GB" altLang="en-US" sz="2400" dirty="0">
                <a:latin typeface="Comic Sans MS" panose="030F0702030302020204" pitchFamily="66" charset="0"/>
              </a:rPr>
              <a:t> – Territory</a:t>
            </a:r>
          </a:p>
          <a:p>
            <a:pPr eaLnBrk="1" hangingPunct="1">
              <a:spcBef>
                <a:spcPct val="0"/>
              </a:spcBef>
              <a:buFontTx/>
              <a:buNone/>
            </a:pPr>
            <a:endParaRPr lang="en-GB" altLang="en-US" sz="2400" dirty="0">
              <a:latin typeface="Comic Sans MS" panose="030F0702030302020204" pitchFamily="66" charset="0"/>
            </a:endParaRPr>
          </a:p>
          <a:p>
            <a:pPr eaLnBrk="1" hangingPunct="1">
              <a:spcBef>
                <a:spcPct val="0"/>
              </a:spcBef>
              <a:buFontTx/>
              <a:buNone/>
            </a:pPr>
            <a:r>
              <a:rPr lang="en-GB" altLang="en-US" sz="2400" dirty="0">
                <a:latin typeface="Comic Sans MS" panose="030F0702030302020204" pitchFamily="66" charset="0"/>
              </a:rPr>
              <a:t>Germany lost all of its colonies and Empire to other countries including Britain, France, Poland and the League of Nations.</a:t>
            </a:r>
          </a:p>
        </p:txBody>
      </p:sp>
    </p:spTree>
    <p:extLst>
      <p:ext uri="{BB962C8B-B14F-4D97-AF65-F5344CB8AC3E}">
        <p14:creationId xmlns:p14="http://schemas.microsoft.com/office/powerpoint/2010/main" val="2264056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linds(horizontal)">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6" grpId="0"/>
      <p:bldP spid="6"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D6B8229-F792-47A8-A6EC-FA7DDEF09E76}"/>
              </a:ext>
            </a:extLst>
          </p:cNvPr>
          <p:cNvPicPr>
            <a:picLocks noChangeAspect="1"/>
          </p:cNvPicPr>
          <p:nvPr/>
        </p:nvPicPr>
        <p:blipFill rotWithShape="1">
          <a:blip r:embed="rId2"/>
          <a:srcRect l="29852" t="24074" r="23333" b="10370"/>
          <a:stretch/>
        </p:blipFill>
        <p:spPr>
          <a:xfrm>
            <a:off x="177800" y="228118"/>
            <a:ext cx="5918200" cy="6629882"/>
          </a:xfrm>
          <a:prstGeom prst="rect">
            <a:avLst/>
          </a:prstGeom>
        </p:spPr>
      </p:pic>
      <p:sp>
        <p:nvSpPr>
          <p:cNvPr id="7" name="TextBox 6">
            <a:extLst>
              <a:ext uri="{FF2B5EF4-FFF2-40B4-BE49-F238E27FC236}">
                <a16:creationId xmlns:a16="http://schemas.microsoft.com/office/drawing/2014/main" id="{A098B277-40F9-4B31-951C-0BD8D719299B}"/>
              </a:ext>
            </a:extLst>
          </p:cNvPr>
          <p:cNvSpPr txBox="1"/>
          <p:nvPr/>
        </p:nvSpPr>
        <p:spPr>
          <a:xfrm>
            <a:off x="527051" y="457200"/>
            <a:ext cx="3771900" cy="369332"/>
          </a:xfrm>
          <a:prstGeom prst="rect">
            <a:avLst/>
          </a:prstGeom>
          <a:noFill/>
        </p:spPr>
        <p:txBody>
          <a:bodyPr wrap="square" rtlCol="0">
            <a:spAutoFit/>
          </a:bodyPr>
          <a:lstStyle/>
          <a:p>
            <a:r>
              <a:rPr lang="en-GB" dirty="0">
                <a:latin typeface="Comic Sans MS" panose="030F0702030302020204" pitchFamily="66" charset="0"/>
              </a:rPr>
              <a:t>Source A</a:t>
            </a:r>
          </a:p>
        </p:txBody>
      </p:sp>
      <p:sp>
        <p:nvSpPr>
          <p:cNvPr id="8" name="TextBox 7">
            <a:extLst>
              <a:ext uri="{FF2B5EF4-FFF2-40B4-BE49-F238E27FC236}">
                <a16:creationId xmlns:a16="http://schemas.microsoft.com/office/drawing/2014/main" id="{7E2A8D19-46CE-4B89-A7E8-9D2CF6D61DDA}"/>
              </a:ext>
            </a:extLst>
          </p:cNvPr>
          <p:cNvSpPr txBox="1"/>
          <p:nvPr/>
        </p:nvSpPr>
        <p:spPr>
          <a:xfrm>
            <a:off x="6426200" y="1269759"/>
            <a:ext cx="5588000" cy="2308324"/>
          </a:xfrm>
          <a:prstGeom prst="rect">
            <a:avLst/>
          </a:prstGeom>
          <a:noFill/>
        </p:spPr>
        <p:txBody>
          <a:bodyPr wrap="square" rtlCol="0">
            <a:spAutoFit/>
          </a:bodyPr>
          <a:lstStyle/>
          <a:p>
            <a:r>
              <a:rPr lang="en-GB" sz="2400" dirty="0">
                <a:latin typeface="Comic Sans MS" panose="030F0702030302020204" pitchFamily="66" charset="0"/>
              </a:rPr>
              <a:t>Q1: </a:t>
            </a:r>
            <a:r>
              <a:rPr lang="en-US" sz="2400" dirty="0">
                <a:latin typeface="Comic Sans MS" panose="030F0702030302020204" pitchFamily="66" charset="0"/>
              </a:rPr>
              <a:t>Source A opposes Germany. How do you know?</a:t>
            </a:r>
          </a:p>
          <a:p>
            <a:endParaRPr lang="en-US" sz="2400" dirty="0">
              <a:latin typeface="Comic Sans MS" panose="030F0702030302020204" pitchFamily="66" charset="0"/>
            </a:endParaRPr>
          </a:p>
          <a:p>
            <a:r>
              <a:rPr lang="en-US" sz="2400" dirty="0">
                <a:latin typeface="Comic Sans MS" panose="030F0702030302020204" pitchFamily="66" charset="0"/>
              </a:rPr>
              <a:t>Explain your answer using Source A and your contextual knowledge. [4 marks] </a:t>
            </a:r>
            <a:endParaRPr lang="en-GB" sz="2400" dirty="0">
              <a:latin typeface="Comic Sans MS" panose="030F0702030302020204" pitchFamily="66" charset="0"/>
            </a:endParaRPr>
          </a:p>
        </p:txBody>
      </p:sp>
    </p:spTree>
    <p:extLst>
      <p:ext uri="{BB962C8B-B14F-4D97-AF65-F5344CB8AC3E}">
        <p14:creationId xmlns:p14="http://schemas.microsoft.com/office/powerpoint/2010/main" val="1530066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CC42809-8410-4929-A62C-6535D5F955A1}"/>
              </a:ext>
            </a:extLst>
          </p:cNvPr>
          <p:cNvPicPr>
            <a:picLocks noChangeAspect="1"/>
          </p:cNvPicPr>
          <p:nvPr/>
        </p:nvPicPr>
        <p:blipFill rotWithShape="1">
          <a:blip r:embed="rId2"/>
          <a:srcRect l="29852" t="24074" r="23333" b="10370"/>
          <a:stretch/>
        </p:blipFill>
        <p:spPr>
          <a:xfrm>
            <a:off x="24434" y="191605"/>
            <a:ext cx="5918200" cy="6629882"/>
          </a:xfrm>
          <a:prstGeom prst="rect">
            <a:avLst/>
          </a:prstGeom>
        </p:spPr>
      </p:pic>
      <p:sp>
        <p:nvSpPr>
          <p:cNvPr id="5" name="TextBox 2">
            <a:extLst>
              <a:ext uri="{FF2B5EF4-FFF2-40B4-BE49-F238E27FC236}">
                <a16:creationId xmlns:a16="http://schemas.microsoft.com/office/drawing/2014/main" id="{3D44AD32-FF20-4198-8EE0-C9CBCE3857D9}"/>
              </a:ext>
            </a:extLst>
          </p:cNvPr>
          <p:cNvSpPr txBox="1">
            <a:spLocks noChangeArrowheads="1"/>
          </p:cNvSpPr>
          <p:nvPr/>
        </p:nvSpPr>
        <p:spPr bwMode="auto">
          <a:xfrm>
            <a:off x="6016419" y="2550949"/>
            <a:ext cx="35591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GB" altLang="en-US" sz="1400" dirty="0">
                <a:latin typeface="Comic Sans MS" panose="030F0702030302020204" pitchFamily="66" charset="0"/>
              </a:rPr>
              <a:t>What does it say about France?</a:t>
            </a:r>
          </a:p>
        </p:txBody>
      </p:sp>
      <p:sp>
        <p:nvSpPr>
          <p:cNvPr id="6" name="TextBox 3">
            <a:extLst>
              <a:ext uri="{FF2B5EF4-FFF2-40B4-BE49-F238E27FC236}">
                <a16:creationId xmlns:a16="http://schemas.microsoft.com/office/drawing/2014/main" id="{70924387-1733-4BBC-AF47-999B6305A657}"/>
              </a:ext>
            </a:extLst>
          </p:cNvPr>
          <p:cNvSpPr txBox="1">
            <a:spLocks noChangeArrowheads="1"/>
          </p:cNvSpPr>
          <p:nvPr/>
        </p:nvSpPr>
        <p:spPr bwMode="auto">
          <a:xfrm>
            <a:off x="5942634" y="5018355"/>
            <a:ext cx="544871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GB" altLang="en-US" sz="1400" dirty="0">
                <a:latin typeface="Comic Sans MS" panose="030F0702030302020204" pitchFamily="66" charset="0"/>
              </a:rPr>
              <a:t>What does it say about the impact of the Treaty of Versailles?</a:t>
            </a:r>
          </a:p>
        </p:txBody>
      </p:sp>
      <p:sp>
        <p:nvSpPr>
          <p:cNvPr id="8" name="Oval 7">
            <a:extLst>
              <a:ext uri="{FF2B5EF4-FFF2-40B4-BE49-F238E27FC236}">
                <a16:creationId xmlns:a16="http://schemas.microsoft.com/office/drawing/2014/main" id="{7A77227A-1814-4369-9BEA-829876B39A7E}"/>
              </a:ext>
            </a:extLst>
          </p:cNvPr>
          <p:cNvSpPr/>
          <p:nvPr/>
        </p:nvSpPr>
        <p:spPr>
          <a:xfrm>
            <a:off x="6096000" y="191605"/>
            <a:ext cx="5302526" cy="1765555"/>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 name="Oval 8">
            <a:extLst>
              <a:ext uri="{FF2B5EF4-FFF2-40B4-BE49-F238E27FC236}">
                <a16:creationId xmlns:a16="http://schemas.microsoft.com/office/drawing/2014/main" id="{2440989C-456E-43CF-A67B-141A05DB64FC}"/>
              </a:ext>
            </a:extLst>
          </p:cNvPr>
          <p:cNvSpPr/>
          <p:nvPr/>
        </p:nvSpPr>
        <p:spPr>
          <a:xfrm>
            <a:off x="7253752" y="2935418"/>
            <a:ext cx="4772439" cy="2006244"/>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0" name="Straight Arrow Connector 9">
            <a:extLst>
              <a:ext uri="{FF2B5EF4-FFF2-40B4-BE49-F238E27FC236}">
                <a16:creationId xmlns:a16="http://schemas.microsoft.com/office/drawing/2014/main" id="{0C80367D-1ED2-435E-B06B-3E6DBB4F5007}"/>
              </a:ext>
            </a:extLst>
          </p:cNvPr>
          <p:cNvCxnSpPr>
            <a:cxnSpLocks/>
          </p:cNvCxnSpPr>
          <p:nvPr/>
        </p:nvCxnSpPr>
        <p:spPr>
          <a:xfrm flipV="1">
            <a:off x="2002735" y="1280481"/>
            <a:ext cx="3814969" cy="3233609"/>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791A847-CA2A-4862-AA31-7FF0C01E77AA}"/>
              </a:ext>
            </a:extLst>
          </p:cNvPr>
          <p:cNvCxnSpPr>
            <a:cxnSpLocks/>
          </p:cNvCxnSpPr>
          <p:nvPr/>
        </p:nvCxnSpPr>
        <p:spPr>
          <a:xfrm flipV="1">
            <a:off x="4511124" y="3657600"/>
            <a:ext cx="2620459" cy="1161188"/>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A3BA1441-124B-489A-BD68-D42128349C13}"/>
              </a:ext>
            </a:extLst>
          </p:cNvPr>
          <p:cNvSpPr/>
          <p:nvPr/>
        </p:nvSpPr>
        <p:spPr>
          <a:xfrm>
            <a:off x="6361043" y="5326132"/>
            <a:ext cx="4772439" cy="1450271"/>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2" name="TextBox 2">
            <a:extLst>
              <a:ext uri="{FF2B5EF4-FFF2-40B4-BE49-F238E27FC236}">
                <a16:creationId xmlns:a16="http://schemas.microsoft.com/office/drawing/2014/main" id="{8EBA850E-33D3-405C-84FA-51D3A92E8404}"/>
              </a:ext>
            </a:extLst>
          </p:cNvPr>
          <p:cNvSpPr txBox="1">
            <a:spLocks noChangeArrowheads="1"/>
          </p:cNvSpPr>
          <p:nvPr/>
        </p:nvSpPr>
        <p:spPr bwMode="auto">
          <a:xfrm>
            <a:off x="3910219" y="155118"/>
            <a:ext cx="35591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GB" altLang="en-US" sz="1400" dirty="0">
                <a:latin typeface="Comic Sans MS" panose="030F0702030302020204" pitchFamily="66" charset="0"/>
              </a:rPr>
              <a:t>What does it say about Germany?</a:t>
            </a:r>
          </a:p>
        </p:txBody>
      </p:sp>
    </p:spTree>
    <p:extLst>
      <p:ext uri="{BB962C8B-B14F-4D97-AF65-F5344CB8AC3E}">
        <p14:creationId xmlns:p14="http://schemas.microsoft.com/office/powerpoint/2010/main" val="1329411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A96BD1-400C-47AE-929A-16BDB91673DD}"/>
              </a:ext>
            </a:extLst>
          </p:cNvPr>
          <p:cNvPicPr>
            <a:picLocks noChangeAspect="1"/>
          </p:cNvPicPr>
          <p:nvPr/>
        </p:nvPicPr>
        <p:blipFill rotWithShape="1">
          <a:blip r:embed="rId2"/>
          <a:srcRect l="29852" t="24074" r="23333" b="10370"/>
          <a:stretch/>
        </p:blipFill>
        <p:spPr>
          <a:xfrm>
            <a:off x="24434" y="191605"/>
            <a:ext cx="5918200" cy="6629882"/>
          </a:xfrm>
          <a:prstGeom prst="rect">
            <a:avLst/>
          </a:prstGeom>
        </p:spPr>
      </p:pic>
      <p:sp>
        <p:nvSpPr>
          <p:cNvPr id="5" name="TextBox 2">
            <a:extLst>
              <a:ext uri="{FF2B5EF4-FFF2-40B4-BE49-F238E27FC236}">
                <a16:creationId xmlns:a16="http://schemas.microsoft.com/office/drawing/2014/main" id="{9591FFB0-C317-4590-B1F0-4BBB836302DA}"/>
              </a:ext>
            </a:extLst>
          </p:cNvPr>
          <p:cNvSpPr txBox="1">
            <a:spLocks noChangeArrowheads="1"/>
          </p:cNvSpPr>
          <p:nvPr/>
        </p:nvSpPr>
        <p:spPr bwMode="auto">
          <a:xfrm>
            <a:off x="5942634" y="2312489"/>
            <a:ext cx="35591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GB" altLang="en-US" sz="1400" dirty="0">
                <a:latin typeface="Comic Sans MS" panose="030F0702030302020204" pitchFamily="66" charset="0"/>
              </a:rPr>
              <a:t>What does it say about France?</a:t>
            </a:r>
          </a:p>
        </p:txBody>
      </p:sp>
      <p:sp>
        <p:nvSpPr>
          <p:cNvPr id="6" name="TextBox 3">
            <a:extLst>
              <a:ext uri="{FF2B5EF4-FFF2-40B4-BE49-F238E27FC236}">
                <a16:creationId xmlns:a16="http://schemas.microsoft.com/office/drawing/2014/main" id="{81D0183A-9E7B-4EC5-B4A5-FA5A198F1556}"/>
              </a:ext>
            </a:extLst>
          </p:cNvPr>
          <p:cNvSpPr txBox="1">
            <a:spLocks noChangeArrowheads="1"/>
          </p:cNvSpPr>
          <p:nvPr/>
        </p:nvSpPr>
        <p:spPr bwMode="auto">
          <a:xfrm>
            <a:off x="5942634" y="5018355"/>
            <a:ext cx="544871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GB" altLang="en-US" sz="1400" dirty="0">
                <a:latin typeface="Comic Sans MS" panose="030F0702030302020204" pitchFamily="66" charset="0"/>
              </a:rPr>
              <a:t>What does it say about the impact of the Treaty of Versailles?</a:t>
            </a:r>
          </a:p>
        </p:txBody>
      </p:sp>
      <p:sp>
        <p:nvSpPr>
          <p:cNvPr id="7" name="Oval 6">
            <a:extLst>
              <a:ext uri="{FF2B5EF4-FFF2-40B4-BE49-F238E27FC236}">
                <a16:creationId xmlns:a16="http://schemas.microsoft.com/office/drawing/2014/main" id="{8BDEC2C9-F530-4DC6-9AAB-FFEC7FD9C927}"/>
              </a:ext>
            </a:extLst>
          </p:cNvPr>
          <p:cNvSpPr/>
          <p:nvPr/>
        </p:nvSpPr>
        <p:spPr>
          <a:xfrm>
            <a:off x="6096000" y="191605"/>
            <a:ext cx="5302526" cy="1765555"/>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Oval 7">
            <a:extLst>
              <a:ext uri="{FF2B5EF4-FFF2-40B4-BE49-F238E27FC236}">
                <a16:creationId xmlns:a16="http://schemas.microsoft.com/office/drawing/2014/main" id="{A7BEE229-0FC6-4293-95FE-8F52F573BDE7}"/>
              </a:ext>
            </a:extLst>
          </p:cNvPr>
          <p:cNvSpPr/>
          <p:nvPr/>
        </p:nvSpPr>
        <p:spPr>
          <a:xfrm>
            <a:off x="7131583" y="2816187"/>
            <a:ext cx="4897369" cy="2002599"/>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9" name="Straight Arrow Connector 8">
            <a:extLst>
              <a:ext uri="{FF2B5EF4-FFF2-40B4-BE49-F238E27FC236}">
                <a16:creationId xmlns:a16="http://schemas.microsoft.com/office/drawing/2014/main" id="{665B102C-DC6D-4F21-BD96-6E9B82E55172}"/>
              </a:ext>
            </a:extLst>
          </p:cNvPr>
          <p:cNvCxnSpPr>
            <a:cxnSpLocks/>
          </p:cNvCxnSpPr>
          <p:nvPr/>
        </p:nvCxnSpPr>
        <p:spPr>
          <a:xfrm flipV="1">
            <a:off x="2002735" y="1280481"/>
            <a:ext cx="3814969" cy="3233609"/>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2ACBE6E-CBE9-46C5-B765-BB5C29C09B00}"/>
              </a:ext>
            </a:extLst>
          </p:cNvPr>
          <p:cNvCxnSpPr>
            <a:cxnSpLocks/>
          </p:cNvCxnSpPr>
          <p:nvPr/>
        </p:nvCxnSpPr>
        <p:spPr>
          <a:xfrm flipV="1">
            <a:off x="4511124" y="3657600"/>
            <a:ext cx="2620459" cy="1161188"/>
          </a:xfrm>
          <a:prstGeom prst="straightConnector1">
            <a:avLst/>
          </a:prstGeom>
          <a:ln w="539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7C784B9A-DDC3-4F21-9C7F-BF1ED3E1F4F3}"/>
              </a:ext>
            </a:extLst>
          </p:cNvPr>
          <p:cNvSpPr/>
          <p:nvPr/>
        </p:nvSpPr>
        <p:spPr>
          <a:xfrm>
            <a:off x="5817704" y="5326132"/>
            <a:ext cx="6211247" cy="1450271"/>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 name="TextBox 2">
            <a:extLst>
              <a:ext uri="{FF2B5EF4-FFF2-40B4-BE49-F238E27FC236}">
                <a16:creationId xmlns:a16="http://schemas.microsoft.com/office/drawing/2014/main" id="{E3930314-EC3D-4F81-B2A5-3534158BAF14}"/>
              </a:ext>
            </a:extLst>
          </p:cNvPr>
          <p:cNvSpPr txBox="1">
            <a:spLocks noChangeArrowheads="1"/>
          </p:cNvSpPr>
          <p:nvPr/>
        </p:nvSpPr>
        <p:spPr bwMode="auto">
          <a:xfrm>
            <a:off x="3910219" y="155118"/>
            <a:ext cx="35591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n-GB" altLang="en-US" sz="1400" dirty="0">
                <a:latin typeface="Comic Sans MS" panose="030F0702030302020204" pitchFamily="66" charset="0"/>
              </a:rPr>
              <a:t>What does it say about Germany?</a:t>
            </a:r>
          </a:p>
        </p:txBody>
      </p:sp>
    </p:spTree>
    <p:extLst>
      <p:ext uri="{BB962C8B-B14F-4D97-AF65-F5344CB8AC3E}">
        <p14:creationId xmlns:p14="http://schemas.microsoft.com/office/powerpoint/2010/main" val="4051410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treaty of versailles cartoon">
            <a:extLst>
              <a:ext uri="{FF2B5EF4-FFF2-40B4-BE49-F238E27FC236}">
                <a16:creationId xmlns:a16="http://schemas.microsoft.com/office/drawing/2014/main" id="{872ACB03-F065-4E06-8C8F-BF5964D774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890734"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3168B4B-C598-4023-AD8D-A0D5B3F6BC50}"/>
              </a:ext>
            </a:extLst>
          </p:cNvPr>
          <p:cNvSpPr txBox="1"/>
          <p:nvPr/>
        </p:nvSpPr>
        <p:spPr>
          <a:xfrm>
            <a:off x="7887723" y="4436983"/>
            <a:ext cx="4301266" cy="2031325"/>
          </a:xfrm>
          <a:prstGeom prst="rect">
            <a:avLst/>
          </a:prstGeom>
          <a:noFill/>
        </p:spPr>
        <p:txBody>
          <a:bodyPr wrap="square" rtlCol="0">
            <a:spAutoFit/>
          </a:bodyPr>
          <a:lstStyle/>
          <a:p>
            <a:r>
              <a:rPr lang="en-GB" sz="2400" b="1" i="1" dirty="0">
                <a:latin typeface="Comic Sans MS" panose="030F0702030302020204" pitchFamily="66" charset="0"/>
              </a:rPr>
              <a:t>Source A</a:t>
            </a:r>
          </a:p>
          <a:p>
            <a:r>
              <a:rPr lang="en-GB" sz="2400" i="1" dirty="0">
                <a:latin typeface="Comic Sans MS" panose="030F0702030302020204" pitchFamily="66" charset="0"/>
              </a:rPr>
              <a:t>Cartoon taken from a British newspaper in August 1919. </a:t>
            </a:r>
            <a:endParaRPr lang="en-GB" sz="2400" dirty="0">
              <a:latin typeface="Comic Sans MS" panose="030F0702030302020204" pitchFamily="66" charset="0"/>
            </a:endParaRPr>
          </a:p>
          <a:p>
            <a:r>
              <a:rPr lang="en-GB" dirty="0">
                <a:latin typeface="Comic Sans MS" panose="030F0702030302020204" pitchFamily="66" charset="0"/>
              </a:rPr>
              <a:t>Delegates = Someone attending an event representing a larger group of people.</a:t>
            </a:r>
          </a:p>
        </p:txBody>
      </p:sp>
      <p:sp>
        <p:nvSpPr>
          <p:cNvPr id="6" name="TextBox 5">
            <a:extLst>
              <a:ext uri="{FF2B5EF4-FFF2-40B4-BE49-F238E27FC236}">
                <a16:creationId xmlns:a16="http://schemas.microsoft.com/office/drawing/2014/main" id="{4BC13573-E9B3-45C7-B23D-D2A6FD5962CB}"/>
              </a:ext>
            </a:extLst>
          </p:cNvPr>
          <p:cNvSpPr txBox="1"/>
          <p:nvPr/>
        </p:nvSpPr>
        <p:spPr>
          <a:xfrm>
            <a:off x="7890734" y="14611"/>
            <a:ext cx="4298255" cy="2062103"/>
          </a:xfrm>
          <a:prstGeom prst="rect">
            <a:avLst/>
          </a:prstGeom>
          <a:solidFill>
            <a:schemeClr val="accent2"/>
          </a:solidFill>
        </p:spPr>
        <p:txBody>
          <a:bodyPr wrap="square" rtlCol="0">
            <a:spAutoFit/>
          </a:bodyPr>
          <a:lstStyle/>
          <a:p>
            <a:r>
              <a:rPr lang="en-GB" sz="3200" dirty="0">
                <a:latin typeface="Comic Sans MS" panose="030F0702030302020204" pitchFamily="66" charset="0"/>
              </a:rPr>
              <a:t>Q1: Source A is critical of the Paris Peace Conference. How do you know? (4)</a:t>
            </a:r>
          </a:p>
        </p:txBody>
      </p:sp>
    </p:spTree>
    <p:extLst>
      <p:ext uri="{BB962C8B-B14F-4D97-AF65-F5344CB8AC3E}">
        <p14:creationId xmlns:p14="http://schemas.microsoft.com/office/powerpoint/2010/main" val="4020575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 name="Elbow Connector 3">
            <a:extLst>
              <a:ext uri="{FF2B5EF4-FFF2-40B4-BE49-F238E27FC236}">
                <a16:creationId xmlns:a16="http://schemas.microsoft.com/office/drawing/2014/main" id="{9A2F1C27-1204-423C-B74F-9B609C6DECB0}"/>
              </a:ext>
            </a:extLst>
          </p:cNvPr>
          <p:cNvCxnSpPr/>
          <p:nvPr/>
        </p:nvCxnSpPr>
        <p:spPr>
          <a:xfrm flipV="1">
            <a:off x="6501163" y="1080738"/>
            <a:ext cx="3620437" cy="2030452"/>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Rounded Rectangle 4">
            <a:extLst>
              <a:ext uri="{FF2B5EF4-FFF2-40B4-BE49-F238E27FC236}">
                <a16:creationId xmlns:a16="http://schemas.microsoft.com/office/drawing/2014/main" id="{77DA4548-6142-4CF9-A118-5A4063B92BC3}"/>
              </a:ext>
            </a:extLst>
          </p:cNvPr>
          <p:cNvSpPr/>
          <p:nvPr/>
        </p:nvSpPr>
        <p:spPr>
          <a:xfrm>
            <a:off x="10147610" y="21373"/>
            <a:ext cx="1977484" cy="12861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The </a:t>
            </a:r>
            <a:r>
              <a:rPr lang="en-GB" sz="1400" b="1" dirty="0">
                <a:solidFill>
                  <a:schemeClr val="tx1"/>
                </a:solidFill>
                <a:latin typeface="Comic Sans MS" panose="030F0702030302020204" pitchFamily="66" charset="0"/>
              </a:rPr>
              <a:t>League of Nations </a:t>
            </a:r>
            <a:r>
              <a:rPr lang="en-GB" sz="1400" dirty="0">
                <a:solidFill>
                  <a:schemeClr val="tx1"/>
                </a:solidFill>
                <a:latin typeface="Comic Sans MS" panose="030F0702030302020204" pitchFamily="66" charset="0"/>
              </a:rPr>
              <a:t>was formed, but Germany was not allowed to join.</a:t>
            </a:r>
          </a:p>
        </p:txBody>
      </p:sp>
      <p:cxnSp>
        <p:nvCxnSpPr>
          <p:cNvPr id="6" name="Elbow Connector 9">
            <a:extLst>
              <a:ext uri="{FF2B5EF4-FFF2-40B4-BE49-F238E27FC236}">
                <a16:creationId xmlns:a16="http://schemas.microsoft.com/office/drawing/2014/main" id="{1B7CD4F0-BB85-4247-BB96-F6AFE6061D8D}"/>
              </a:ext>
            </a:extLst>
          </p:cNvPr>
          <p:cNvCxnSpPr>
            <a:endCxn id="7" idx="1"/>
          </p:cNvCxnSpPr>
          <p:nvPr/>
        </p:nvCxnSpPr>
        <p:spPr>
          <a:xfrm>
            <a:off x="6501163" y="3925228"/>
            <a:ext cx="2995960" cy="31641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Rounded Rectangle 11">
            <a:extLst>
              <a:ext uri="{FF2B5EF4-FFF2-40B4-BE49-F238E27FC236}">
                <a16:creationId xmlns:a16="http://schemas.microsoft.com/office/drawing/2014/main" id="{DEDC9C03-19C1-4E32-84D2-F43000731582}"/>
              </a:ext>
            </a:extLst>
          </p:cNvPr>
          <p:cNvSpPr/>
          <p:nvPr/>
        </p:nvSpPr>
        <p:spPr>
          <a:xfrm>
            <a:off x="9497123" y="2655848"/>
            <a:ext cx="2549914" cy="317159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r>
              <a:rPr lang="en-GB" sz="1400" dirty="0">
                <a:solidFill>
                  <a:schemeClr val="tx1"/>
                </a:solidFill>
                <a:latin typeface="Comic Sans MS" panose="030F0702030302020204" pitchFamily="66" charset="0"/>
              </a:rPr>
              <a:t>Germany was split in two by the Polish corridor (the land that was transferred to Poland by Versailles Treaty). This land was given to Poland to allow them to have access to the sea.</a:t>
            </a:r>
          </a:p>
        </p:txBody>
      </p:sp>
      <p:cxnSp>
        <p:nvCxnSpPr>
          <p:cNvPr id="8" name="Elbow Connector 16">
            <a:extLst>
              <a:ext uri="{FF2B5EF4-FFF2-40B4-BE49-F238E27FC236}">
                <a16:creationId xmlns:a16="http://schemas.microsoft.com/office/drawing/2014/main" id="{CEC32643-E0C9-4712-95AD-B5A0DFFBC424}"/>
              </a:ext>
            </a:extLst>
          </p:cNvPr>
          <p:cNvCxnSpPr/>
          <p:nvPr/>
        </p:nvCxnSpPr>
        <p:spPr>
          <a:xfrm rot="16200000" flipH="1">
            <a:off x="5250365" y="4640762"/>
            <a:ext cx="1966336" cy="535264"/>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ounded Rectangle 21">
            <a:extLst>
              <a:ext uri="{FF2B5EF4-FFF2-40B4-BE49-F238E27FC236}">
                <a16:creationId xmlns:a16="http://schemas.microsoft.com/office/drawing/2014/main" id="{0CA7D5FF-7931-496B-A386-2BE106FF7BD5}"/>
              </a:ext>
            </a:extLst>
          </p:cNvPr>
          <p:cNvSpPr/>
          <p:nvPr/>
        </p:nvSpPr>
        <p:spPr>
          <a:xfrm>
            <a:off x="6233532" y="5891560"/>
            <a:ext cx="4137102" cy="88652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The Saar was an important industrial part of Germany; there were many coal mines in this area; it was put under the control of the League of Nations for 15 years.</a:t>
            </a:r>
          </a:p>
        </p:txBody>
      </p:sp>
      <p:cxnSp>
        <p:nvCxnSpPr>
          <p:cNvPr id="10" name="Elbow Connector 26">
            <a:extLst>
              <a:ext uri="{FF2B5EF4-FFF2-40B4-BE49-F238E27FC236}">
                <a16:creationId xmlns:a16="http://schemas.microsoft.com/office/drawing/2014/main" id="{267DB1B2-6C4C-43EA-A437-B4A641EC7911}"/>
              </a:ext>
            </a:extLst>
          </p:cNvPr>
          <p:cNvCxnSpPr/>
          <p:nvPr/>
        </p:nvCxnSpPr>
        <p:spPr>
          <a:xfrm rot="10800000" flipV="1">
            <a:off x="3780047" y="3910357"/>
            <a:ext cx="1260309" cy="505525"/>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28">
            <a:extLst>
              <a:ext uri="{FF2B5EF4-FFF2-40B4-BE49-F238E27FC236}">
                <a16:creationId xmlns:a16="http://schemas.microsoft.com/office/drawing/2014/main" id="{DBBDF024-5CF2-4180-86A0-766C596C21B6}"/>
              </a:ext>
            </a:extLst>
          </p:cNvPr>
          <p:cNvSpPr/>
          <p:nvPr/>
        </p:nvSpPr>
        <p:spPr>
          <a:xfrm>
            <a:off x="228595" y="4105970"/>
            <a:ext cx="3560960" cy="153422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latin typeface="Comic Sans MS" panose="030F0702030302020204" pitchFamily="66" charset="0"/>
              </a:rPr>
              <a:t>Germany’s colonies in </a:t>
            </a:r>
          </a:p>
          <a:p>
            <a:r>
              <a:rPr lang="en-GB" sz="1400" dirty="0">
                <a:solidFill>
                  <a:schemeClr val="tx1"/>
                </a:solidFill>
                <a:latin typeface="Comic Sans MS" panose="030F0702030302020204" pitchFamily="66" charset="0"/>
              </a:rPr>
              <a:t>Africa were given as </a:t>
            </a:r>
          </a:p>
          <a:p>
            <a:r>
              <a:rPr lang="en-GB" sz="1400" dirty="0">
                <a:solidFill>
                  <a:schemeClr val="tx1"/>
                </a:solidFill>
                <a:latin typeface="Comic Sans MS" panose="030F0702030302020204" pitchFamily="66" charset="0"/>
              </a:rPr>
              <a:t>mandates to the League </a:t>
            </a:r>
          </a:p>
          <a:p>
            <a:r>
              <a:rPr lang="en-GB" sz="1400" dirty="0">
                <a:solidFill>
                  <a:schemeClr val="tx1"/>
                </a:solidFill>
                <a:latin typeface="Comic Sans MS" panose="030F0702030302020204" pitchFamily="66" charset="0"/>
              </a:rPr>
              <a:t>of Nations, which meant </a:t>
            </a:r>
          </a:p>
          <a:p>
            <a:r>
              <a:rPr lang="en-GB" sz="1400" dirty="0">
                <a:solidFill>
                  <a:schemeClr val="tx1"/>
                </a:solidFill>
                <a:latin typeface="Comic Sans MS" panose="030F0702030302020204" pitchFamily="66" charset="0"/>
              </a:rPr>
              <a:t>that Britain and France </a:t>
            </a:r>
          </a:p>
          <a:p>
            <a:r>
              <a:rPr lang="en-GB" sz="1400" dirty="0">
                <a:solidFill>
                  <a:schemeClr val="tx1"/>
                </a:solidFill>
                <a:latin typeface="Comic Sans MS" panose="030F0702030302020204" pitchFamily="66" charset="0"/>
              </a:rPr>
              <a:t>controlled them.</a:t>
            </a:r>
          </a:p>
        </p:txBody>
      </p:sp>
      <p:cxnSp>
        <p:nvCxnSpPr>
          <p:cNvPr id="12" name="Elbow Connector 41">
            <a:extLst>
              <a:ext uri="{FF2B5EF4-FFF2-40B4-BE49-F238E27FC236}">
                <a16:creationId xmlns:a16="http://schemas.microsoft.com/office/drawing/2014/main" id="{735571D7-0B13-4BBF-87F2-3A787C7260CD}"/>
              </a:ext>
            </a:extLst>
          </p:cNvPr>
          <p:cNvCxnSpPr>
            <a:stCxn id="18" idx="1"/>
          </p:cNvCxnSpPr>
          <p:nvPr/>
        </p:nvCxnSpPr>
        <p:spPr>
          <a:xfrm rot="10800000">
            <a:off x="3189249" y="3322131"/>
            <a:ext cx="1761892" cy="19607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ounded Rectangle 44">
            <a:extLst>
              <a:ext uri="{FF2B5EF4-FFF2-40B4-BE49-F238E27FC236}">
                <a16:creationId xmlns:a16="http://schemas.microsoft.com/office/drawing/2014/main" id="{3AA11EBE-C787-4B51-AAC6-3E0D719B1625}"/>
              </a:ext>
            </a:extLst>
          </p:cNvPr>
          <p:cNvSpPr/>
          <p:nvPr/>
        </p:nvSpPr>
        <p:spPr>
          <a:xfrm>
            <a:off x="76199" y="2474643"/>
            <a:ext cx="3113050" cy="154467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latin typeface="Comic Sans MS" panose="030F0702030302020204" pitchFamily="66" charset="0"/>
              </a:rPr>
              <a:t>Article 232: Germany was blamed for the war and had to pay reparations to the winners; in 1921, the figure was agreed at £6,600 million; it was estimated this would take until 1988 to pay back!</a:t>
            </a:r>
            <a:endParaRPr lang="en-GB" sz="1400" dirty="0">
              <a:solidFill>
                <a:schemeClr val="tx1"/>
              </a:solidFill>
              <a:latin typeface="Comic Sans MS" panose="030F0702030302020204" pitchFamily="66" charset="0"/>
            </a:endParaRPr>
          </a:p>
        </p:txBody>
      </p:sp>
      <p:cxnSp>
        <p:nvCxnSpPr>
          <p:cNvPr id="14" name="Elbow Connector 45">
            <a:extLst>
              <a:ext uri="{FF2B5EF4-FFF2-40B4-BE49-F238E27FC236}">
                <a16:creationId xmlns:a16="http://schemas.microsoft.com/office/drawing/2014/main" id="{A20E24DA-5176-4470-AB3E-6C8BB536F445}"/>
              </a:ext>
            </a:extLst>
          </p:cNvPr>
          <p:cNvCxnSpPr/>
          <p:nvPr/>
        </p:nvCxnSpPr>
        <p:spPr>
          <a:xfrm rot="10800000">
            <a:off x="3423425" y="2163337"/>
            <a:ext cx="1527717" cy="109839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ounded Rectangle 48">
            <a:extLst>
              <a:ext uri="{FF2B5EF4-FFF2-40B4-BE49-F238E27FC236}">
                <a16:creationId xmlns:a16="http://schemas.microsoft.com/office/drawing/2014/main" id="{24F0696F-3715-4459-ACE9-2E96F679A79F}"/>
              </a:ext>
            </a:extLst>
          </p:cNvPr>
          <p:cNvSpPr/>
          <p:nvPr/>
        </p:nvSpPr>
        <p:spPr>
          <a:xfrm>
            <a:off x="55755" y="1272635"/>
            <a:ext cx="3371388" cy="111279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The Rhineland, a strip of land on the border between Germany and France, was to be </a:t>
            </a:r>
            <a:r>
              <a:rPr lang="en-GB" sz="1400" b="1" dirty="0">
                <a:solidFill>
                  <a:schemeClr val="tx1"/>
                </a:solidFill>
                <a:latin typeface="Comic Sans MS" panose="030F0702030302020204" pitchFamily="66" charset="0"/>
              </a:rPr>
              <a:t>demilitarised</a:t>
            </a:r>
            <a:r>
              <a:rPr lang="en-GB" sz="1400" dirty="0">
                <a:solidFill>
                  <a:schemeClr val="tx1"/>
                </a:solidFill>
                <a:latin typeface="Comic Sans MS" panose="030F0702030302020204" pitchFamily="66" charset="0"/>
              </a:rPr>
              <a:t>; this meant that Germany could not put an army or defences in this area.</a:t>
            </a:r>
          </a:p>
        </p:txBody>
      </p:sp>
      <p:sp>
        <p:nvSpPr>
          <p:cNvPr id="16" name="Rounded Rectangle 61">
            <a:extLst>
              <a:ext uri="{FF2B5EF4-FFF2-40B4-BE49-F238E27FC236}">
                <a16:creationId xmlns:a16="http://schemas.microsoft.com/office/drawing/2014/main" id="{B2110A9C-6148-4E81-A21F-3BEF064848B5}"/>
              </a:ext>
            </a:extLst>
          </p:cNvPr>
          <p:cNvSpPr/>
          <p:nvPr/>
        </p:nvSpPr>
        <p:spPr>
          <a:xfrm>
            <a:off x="76198" y="91775"/>
            <a:ext cx="3611120" cy="111279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latin typeface="Comic Sans MS" panose="030F0702030302020204" pitchFamily="66" charset="0"/>
              </a:rPr>
              <a:t>Article 231 of the Treaty was the war guilt </a:t>
            </a:r>
            <a:r>
              <a:rPr lang="en-GB" sz="1400" b="1">
                <a:solidFill>
                  <a:schemeClr val="tx1"/>
                </a:solidFill>
                <a:latin typeface="Comic Sans MS" panose="030F0702030302020204" pitchFamily="66" charset="0"/>
              </a:rPr>
              <a:t>clause</a:t>
            </a:r>
            <a:r>
              <a:rPr lang="en-GB" sz="1400">
                <a:solidFill>
                  <a:schemeClr val="tx1"/>
                </a:solidFill>
                <a:latin typeface="Comic Sans MS" panose="030F0702030302020204" pitchFamily="66" charset="0"/>
              </a:rPr>
              <a:t>: Germany and their allies had to take full responsibility for starting the war; this was the term that Germany hated the most.</a:t>
            </a:r>
            <a:endParaRPr lang="en-GB" sz="1400" dirty="0">
              <a:solidFill>
                <a:schemeClr val="tx1"/>
              </a:solidFill>
              <a:latin typeface="Comic Sans MS" panose="030F0702030302020204" pitchFamily="66" charset="0"/>
            </a:endParaRPr>
          </a:p>
        </p:txBody>
      </p:sp>
      <p:cxnSp>
        <p:nvCxnSpPr>
          <p:cNvPr id="17" name="Elbow Connector 60">
            <a:extLst>
              <a:ext uri="{FF2B5EF4-FFF2-40B4-BE49-F238E27FC236}">
                <a16:creationId xmlns:a16="http://schemas.microsoft.com/office/drawing/2014/main" id="{B4D3FED6-5B89-43DC-94D1-A2F23F81F858}"/>
              </a:ext>
            </a:extLst>
          </p:cNvPr>
          <p:cNvCxnSpPr/>
          <p:nvPr/>
        </p:nvCxnSpPr>
        <p:spPr>
          <a:xfrm rot="16200000" flipV="1">
            <a:off x="3337355" y="1457903"/>
            <a:ext cx="2000937" cy="1494271"/>
          </a:xfrm>
          <a:prstGeom prst="bentConnector3">
            <a:avLst>
              <a:gd name="adj1" fmla="val 5390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ounded Rectangle 1">
            <a:extLst>
              <a:ext uri="{FF2B5EF4-FFF2-40B4-BE49-F238E27FC236}">
                <a16:creationId xmlns:a16="http://schemas.microsoft.com/office/drawing/2014/main" id="{8E1783FB-E1A0-4D42-BE7C-55D82C998743}"/>
              </a:ext>
            </a:extLst>
          </p:cNvPr>
          <p:cNvSpPr/>
          <p:nvPr/>
        </p:nvSpPr>
        <p:spPr>
          <a:xfrm>
            <a:off x="4951141" y="3111189"/>
            <a:ext cx="1661532" cy="81403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omic Sans MS" panose="030F0702030302020204" pitchFamily="66" charset="0"/>
              </a:rPr>
              <a:t>Treaty of Versailles</a:t>
            </a:r>
          </a:p>
        </p:txBody>
      </p:sp>
      <p:sp>
        <p:nvSpPr>
          <p:cNvPr id="19" name="Rounded Rectangle 1030">
            <a:extLst>
              <a:ext uri="{FF2B5EF4-FFF2-40B4-BE49-F238E27FC236}">
                <a16:creationId xmlns:a16="http://schemas.microsoft.com/office/drawing/2014/main" id="{086D4CFD-42CA-4680-8421-9C80D57ADE7B}"/>
              </a:ext>
            </a:extLst>
          </p:cNvPr>
          <p:cNvSpPr/>
          <p:nvPr/>
        </p:nvSpPr>
        <p:spPr>
          <a:xfrm>
            <a:off x="3754243" y="91775"/>
            <a:ext cx="1735871" cy="200418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The German navy was limited to 15,000 men, 1500 officers and only 6 battleships; the size and number of other ships was also limited.</a:t>
            </a:r>
          </a:p>
        </p:txBody>
      </p:sp>
      <p:cxnSp>
        <p:nvCxnSpPr>
          <p:cNvPr id="20" name="Straight Arrow Connector 19">
            <a:extLst>
              <a:ext uri="{FF2B5EF4-FFF2-40B4-BE49-F238E27FC236}">
                <a16:creationId xmlns:a16="http://schemas.microsoft.com/office/drawing/2014/main" id="{3361AD60-B69A-477C-A594-0464A5927F19}"/>
              </a:ext>
            </a:extLst>
          </p:cNvPr>
          <p:cNvCxnSpPr/>
          <p:nvPr/>
        </p:nvCxnSpPr>
        <p:spPr>
          <a:xfrm flipV="1">
            <a:off x="5274528" y="2095964"/>
            <a:ext cx="3714" cy="10152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FC8D5C23-E97E-4BF2-BE44-D3CC6AED82C5}"/>
              </a:ext>
            </a:extLst>
          </p:cNvPr>
          <p:cNvPicPr>
            <a:picLocks noChangeAspect="1"/>
          </p:cNvPicPr>
          <p:nvPr/>
        </p:nvPicPr>
        <p:blipFill rotWithShape="1">
          <a:blip r:embed="rId2"/>
          <a:srcRect l="26389" t="40941" r="37734" b="17149"/>
          <a:stretch/>
        </p:blipFill>
        <p:spPr>
          <a:xfrm>
            <a:off x="2398047" y="4282071"/>
            <a:ext cx="1326245" cy="1239373"/>
          </a:xfrm>
          <a:prstGeom prst="rect">
            <a:avLst/>
          </a:prstGeom>
        </p:spPr>
      </p:pic>
      <p:pic>
        <p:nvPicPr>
          <p:cNvPr id="22" name="Picture 21">
            <a:extLst>
              <a:ext uri="{FF2B5EF4-FFF2-40B4-BE49-F238E27FC236}">
                <a16:creationId xmlns:a16="http://schemas.microsoft.com/office/drawing/2014/main" id="{F87D32A0-8EEC-4E73-9F1B-FFE7DA38742D}"/>
              </a:ext>
            </a:extLst>
          </p:cNvPr>
          <p:cNvPicPr>
            <a:picLocks noChangeAspect="1"/>
          </p:cNvPicPr>
          <p:nvPr/>
        </p:nvPicPr>
        <p:blipFill rotWithShape="1">
          <a:blip r:embed="rId3"/>
          <a:srcRect l="38285" t="28939" r="7251" b="15943"/>
          <a:stretch/>
        </p:blipFill>
        <p:spPr>
          <a:xfrm>
            <a:off x="9974670" y="2692095"/>
            <a:ext cx="1634467" cy="1323274"/>
          </a:xfrm>
          <a:prstGeom prst="rect">
            <a:avLst/>
          </a:prstGeom>
        </p:spPr>
      </p:pic>
    </p:spTree>
    <p:extLst>
      <p:ext uri="{BB962C8B-B14F-4D97-AF65-F5344CB8AC3E}">
        <p14:creationId xmlns:p14="http://schemas.microsoft.com/office/powerpoint/2010/main" val="3679536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 name="Elbow Connector 3">
            <a:extLst>
              <a:ext uri="{FF2B5EF4-FFF2-40B4-BE49-F238E27FC236}">
                <a16:creationId xmlns:a16="http://schemas.microsoft.com/office/drawing/2014/main" id="{9741FE0C-5F2C-41B2-BD99-06D09B1B2D0C}"/>
              </a:ext>
            </a:extLst>
          </p:cNvPr>
          <p:cNvCxnSpPr/>
          <p:nvPr/>
        </p:nvCxnSpPr>
        <p:spPr>
          <a:xfrm flipV="1">
            <a:off x="6501163" y="1080738"/>
            <a:ext cx="3620437" cy="2030452"/>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Rounded Rectangle 4">
            <a:extLst>
              <a:ext uri="{FF2B5EF4-FFF2-40B4-BE49-F238E27FC236}">
                <a16:creationId xmlns:a16="http://schemas.microsoft.com/office/drawing/2014/main" id="{5C91F50F-C23E-4382-830F-6DC2DE31B6AC}"/>
              </a:ext>
            </a:extLst>
          </p:cNvPr>
          <p:cNvSpPr/>
          <p:nvPr/>
        </p:nvSpPr>
        <p:spPr>
          <a:xfrm>
            <a:off x="10147610" y="21373"/>
            <a:ext cx="1977484" cy="12861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The </a:t>
            </a:r>
            <a:r>
              <a:rPr lang="en-GB" sz="1400" b="1" dirty="0">
                <a:solidFill>
                  <a:schemeClr val="tx1"/>
                </a:solidFill>
                <a:latin typeface="Comic Sans MS" panose="030F0702030302020204" pitchFamily="66" charset="0"/>
              </a:rPr>
              <a:t>League of Nations </a:t>
            </a:r>
            <a:r>
              <a:rPr lang="en-GB" sz="1400" dirty="0">
                <a:solidFill>
                  <a:schemeClr val="tx1"/>
                </a:solidFill>
                <a:latin typeface="Comic Sans MS" panose="030F0702030302020204" pitchFamily="66" charset="0"/>
              </a:rPr>
              <a:t>was formed, but Germany was not allowed to join.</a:t>
            </a:r>
          </a:p>
        </p:txBody>
      </p:sp>
      <p:cxnSp>
        <p:nvCxnSpPr>
          <p:cNvPr id="6" name="Elbow Connector 7">
            <a:extLst>
              <a:ext uri="{FF2B5EF4-FFF2-40B4-BE49-F238E27FC236}">
                <a16:creationId xmlns:a16="http://schemas.microsoft.com/office/drawing/2014/main" id="{ECDA61B3-3F9C-40A1-ABD8-3DB1BD8CC8E0}"/>
              </a:ext>
            </a:extLst>
          </p:cNvPr>
          <p:cNvCxnSpPr>
            <a:stCxn id="28" idx="3"/>
          </p:cNvCxnSpPr>
          <p:nvPr/>
        </p:nvCxnSpPr>
        <p:spPr>
          <a:xfrm flipV="1">
            <a:off x="6612673" y="1984917"/>
            <a:ext cx="3534937" cy="1533292"/>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Rounded Rectangle 8">
            <a:extLst>
              <a:ext uri="{FF2B5EF4-FFF2-40B4-BE49-F238E27FC236}">
                <a16:creationId xmlns:a16="http://schemas.microsoft.com/office/drawing/2014/main" id="{DEEA33B6-82BC-4E6B-BD53-AE3ECC86FF67}"/>
              </a:ext>
            </a:extLst>
          </p:cNvPr>
          <p:cNvSpPr/>
          <p:nvPr/>
        </p:nvSpPr>
        <p:spPr>
          <a:xfrm>
            <a:off x="10147610" y="1333498"/>
            <a:ext cx="1977484" cy="12861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The German army was limited to 100,000 men, and </a:t>
            </a:r>
            <a:r>
              <a:rPr lang="en-GB" sz="1400" b="1" dirty="0">
                <a:solidFill>
                  <a:schemeClr val="tx1"/>
                </a:solidFill>
                <a:latin typeface="Comic Sans MS" panose="030F0702030302020204" pitchFamily="66" charset="0"/>
              </a:rPr>
              <a:t>conscription</a:t>
            </a:r>
            <a:r>
              <a:rPr lang="en-GB" sz="1400" dirty="0">
                <a:solidFill>
                  <a:schemeClr val="tx1"/>
                </a:solidFill>
                <a:latin typeface="Comic Sans MS" panose="030F0702030302020204" pitchFamily="66" charset="0"/>
              </a:rPr>
              <a:t> was not allowed.</a:t>
            </a:r>
          </a:p>
        </p:txBody>
      </p:sp>
      <p:cxnSp>
        <p:nvCxnSpPr>
          <p:cNvPr id="8" name="Elbow Connector 9">
            <a:extLst>
              <a:ext uri="{FF2B5EF4-FFF2-40B4-BE49-F238E27FC236}">
                <a16:creationId xmlns:a16="http://schemas.microsoft.com/office/drawing/2014/main" id="{16BD9305-F139-4E7A-BAD3-7BCCB62FED94}"/>
              </a:ext>
            </a:extLst>
          </p:cNvPr>
          <p:cNvCxnSpPr>
            <a:endCxn id="9" idx="1"/>
          </p:cNvCxnSpPr>
          <p:nvPr/>
        </p:nvCxnSpPr>
        <p:spPr>
          <a:xfrm>
            <a:off x="6501163" y="3925228"/>
            <a:ext cx="2995960" cy="31641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ounded Rectangle 11">
            <a:extLst>
              <a:ext uri="{FF2B5EF4-FFF2-40B4-BE49-F238E27FC236}">
                <a16:creationId xmlns:a16="http://schemas.microsoft.com/office/drawing/2014/main" id="{5035F578-D475-4C95-9FD9-0C3F0A344F67}"/>
              </a:ext>
            </a:extLst>
          </p:cNvPr>
          <p:cNvSpPr/>
          <p:nvPr/>
        </p:nvSpPr>
        <p:spPr>
          <a:xfrm>
            <a:off x="9497123" y="2655848"/>
            <a:ext cx="2549914" cy="317159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endParaRPr lang="en-GB" sz="1400" dirty="0">
              <a:solidFill>
                <a:schemeClr val="tx1"/>
              </a:solidFill>
              <a:latin typeface="Comic Sans MS" panose="030F0702030302020204" pitchFamily="66" charset="0"/>
            </a:endParaRPr>
          </a:p>
          <a:p>
            <a:pPr algn="ctr"/>
            <a:r>
              <a:rPr lang="en-GB" sz="1400" dirty="0">
                <a:solidFill>
                  <a:schemeClr val="tx1"/>
                </a:solidFill>
                <a:latin typeface="Comic Sans MS" panose="030F0702030302020204" pitchFamily="66" charset="0"/>
              </a:rPr>
              <a:t>Germany was split in two by the Polish corridor (the land that was transferred to Poland by Versailles Treaty). This land was given to Poland to allow them to have access to the sea.</a:t>
            </a:r>
          </a:p>
        </p:txBody>
      </p:sp>
      <p:cxnSp>
        <p:nvCxnSpPr>
          <p:cNvPr id="10" name="Elbow Connector 13">
            <a:extLst>
              <a:ext uri="{FF2B5EF4-FFF2-40B4-BE49-F238E27FC236}">
                <a16:creationId xmlns:a16="http://schemas.microsoft.com/office/drawing/2014/main" id="{7F835603-09C8-4EF8-A030-9758425CC8F5}"/>
              </a:ext>
            </a:extLst>
          </p:cNvPr>
          <p:cNvCxnSpPr/>
          <p:nvPr/>
        </p:nvCxnSpPr>
        <p:spPr>
          <a:xfrm rot="16200000" flipH="1">
            <a:off x="6023409" y="4001535"/>
            <a:ext cx="998034" cy="84542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5">
            <a:extLst>
              <a:ext uri="{FF2B5EF4-FFF2-40B4-BE49-F238E27FC236}">
                <a16:creationId xmlns:a16="http://schemas.microsoft.com/office/drawing/2014/main" id="{2DAF21A0-981D-4E9F-9D01-B8495CC4EA49}"/>
              </a:ext>
            </a:extLst>
          </p:cNvPr>
          <p:cNvSpPr/>
          <p:nvPr/>
        </p:nvSpPr>
        <p:spPr>
          <a:xfrm>
            <a:off x="6612672" y="4923260"/>
            <a:ext cx="2810107" cy="88652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Danzig was taken from Germany and made a free city under the League of Nations control.</a:t>
            </a:r>
          </a:p>
        </p:txBody>
      </p:sp>
      <p:cxnSp>
        <p:nvCxnSpPr>
          <p:cNvPr id="12" name="Elbow Connector 16">
            <a:extLst>
              <a:ext uri="{FF2B5EF4-FFF2-40B4-BE49-F238E27FC236}">
                <a16:creationId xmlns:a16="http://schemas.microsoft.com/office/drawing/2014/main" id="{65669CEF-F2C9-4623-B094-3711BAD6D479}"/>
              </a:ext>
            </a:extLst>
          </p:cNvPr>
          <p:cNvCxnSpPr/>
          <p:nvPr/>
        </p:nvCxnSpPr>
        <p:spPr>
          <a:xfrm rot="16200000" flipH="1">
            <a:off x="5250365" y="4640762"/>
            <a:ext cx="1966336" cy="535264"/>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ounded Rectangle 21">
            <a:extLst>
              <a:ext uri="{FF2B5EF4-FFF2-40B4-BE49-F238E27FC236}">
                <a16:creationId xmlns:a16="http://schemas.microsoft.com/office/drawing/2014/main" id="{0A1CCA7E-73E2-48C5-8283-FB1601CD5A86}"/>
              </a:ext>
            </a:extLst>
          </p:cNvPr>
          <p:cNvSpPr/>
          <p:nvPr/>
        </p:nvSpPr>
        <p:spPr>
          <a:xfrm>
            <a:off x="6233532" y="5891560"/>
            <a:ext cx="4137102" cy="88652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The Saar was an important industrial part of Germany; there were many coal mines in this area; it was put under the control of the League of Nations for 15 years.</a:t>
            </a:r>
          </a:p>
        </p:txBody>
      </p:sp>
      <p:cxnSp>
        <p:nvCxnSpPr>
          <p:cNvPr id="14" name="Elbow Connector 23">
            <a:extLst>
              <a:ext uri="{FF2B5EF4-FFF2-40B4-BE49-F238E27FC236}">
                <a16:creationId xmlns:a16="http://schemas.microsoft.com/office/drawing/2014/main" id="{27A4F085-22D7-45E4-B7D6-457A00C1D498}"/>
              </a:ext>
            </a:extLst>
          </p:cNvPr>
          <p:cNvCxnSpPr/>
          <p:nvPr/>
        </p:nvCxnSpPr>
        <p:spPr>
          <a:xfrm rot="5400000">
            <a:off x="4622179" y="4655632"/>
            <a:ext cx="1761897" cy="301083"/>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ounded Rectangle 25">
            <a:extLst>
              <a:ext uri="{FF2B5EF4-FFF2-40B4-BE49-F238E27FC236}">
                <a16:creationId xmlns:a16="http://schemas.microsoft.com/office/drawing/2014/main" id="{451C439D-2E5A-4031-922F-27C28A06CB8A}"/>
              </a:ext>
            </a:extLst>
          </p:cNvPr>
          <p:cNvSpPr/>
          <p:nvPr/>
        </p:nvSpPr>
        <p:spPr>
          <a:xfrm>
            <a:off x="2053683" y="5687122"/>
            <a:ext cx="4137102" cy="109096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Germany lost 10 per cent of its land, including: Alsace Lorraine, which was returned to France; </a:t>
            </a:r>
            <a:r>
              <a:rPr lang="en-GB" sz="1400" dirty="0" err="1">
                <a:solidFill>
                  <a:schemeClr val="tx1"/>
                </a:solidFill>
                <a:latin typeface="Comic Sans MS" panose="030F0702030302020204" pitchFamily="66" charset="0"/>
              </a:rPr>
              <a:t>Eupen</a:t>
            </a:r>
            <a:r>
              <a:rPr lang="en-GB" sz="1400" dirty="0">
                <a:solidFill>
                  <a:schemeClr val="tx1"/>
                </a:solidFill>
                <a:latin typeface="Comic Sans MS" panose="030F0702030302020204" pitchFamily="66" charset="0"/>
              </a:rPr>
              <a:t> and </a:t>
            </a:r>
            <a:r>
              <a:rPr lang="en-GB" sz="1400" dirty="0" err="1">
                <a:solidFill>
                  <a:schemeClr val="tx1"/>
                </a:solidFill>
                <a:latin typeface="Comic Sans MS" panose="030F0702030302020204" pitchFamily="66" charset="0"/>
              </a:rPr>
              <a:t>Malmedy</a:t>
            </a:r>
            <a:r>
              <a:rPr lang="en-GB" sz="1400" dirty="0">
                <a:solidFill>
                  <a:schemeClr val="tx1"/>
                </a:solidFill>
                <a:latin typeface="Comic Sans MS" panose="030F0702030302020204" pitchFamily="66" charset="0"/>
              </a:rPr>
              <a:t>, which was given to Belgium; and North Schleswig, which was given to Denmark.</a:t>
            </a:r>
          </a:p>
        </p:txBody>
      </p:sp>
      <p:cxnSp>
        <p:nvCxnSpPr>
          <p:cNvPr id="16" name="Elbow Connector 26">
            <a:extLst>
              <a:ext uri="{FF2B5EF4-FFF2-40B4-BE49-F238E27FC236}">
                <a16:creationId xmlns:a16="http://schemas.microsoft.com/office/drawing/2014/main" id="{702D9AEF-D6B4-4EF4-B70F-E80CE1C28C73}"/>
              </a:ext>
            </a:extLst>
          </p:cNvPr>
          <p:cNvCxnSpPr/>
          <p:nvPr/>
        </p:nvCxnSpPr>
        <p:spPr>
          <a:xfrm rot="10800000" flipV="1">
            <a:off x="3780047" y="3910357"/>
            <a:ext cx="1260309" cy="505525"/>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Rounded Rectangle 28">
            <a:extLst>
              <a:ext uri="{FF2B5EF4-FFF2-40B4-BE49-F238E27FC236}">
                <a16:creationId xmlns:a16="http://schemas.microsoft.com/office/drawing/2014/main" id="{14DCC27C-D6DE-481C-8B98-33B0993E4AFF}"/>
              </a:ext>
            </a:extLst>
          </p:cNvPr>
          <p:cNvSpPr/>
          <p:nvPr/>
        </p:nvSpPr>
        <p:spPr>
          <a:xfrm>
            <a:off x="228595" y="4105970"/>
            <a:ext cx="3560960" cy="153422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latin typeface="Comic Sans MS" panose="030F0702030302020204" pitchFamily="66" charset="0"/>
              </a:rPr>
              <a:t>Germany’s colonies in </a:t>
            </a:r>
          </a:p>
          <a:p>
            <a:r>
              <a:rPr lang="en-GB" sz="1400" dirty="0">
                <a:solidFill>
                  <a:schemeClr val="tx1"/>
                </a:solidFill>
                <a:latin typeface="Comic Sans MS" panose="030F0702030302020204" pitchFamily="66" charset="0"/>
              </a:rPr>
              <a:t>Africa were given as </a:t>
            </a:r>
          </a:p>
          <a:p>
            <a:r>
              <a:rPr lang="en-GB" sz="1400" dirty="0">
                <a:solidFill>
                  <a:schemeClr val="tx1"/>
                </a:solidFill>
                <a:latin typeface="Comic Sans MS" panose="030F0702030302020204" pitchFamily="66" charset="0"/>
              </a:rPr>
              <a:t>mandates to the League </a:t>
            </a:r>
          </a:p>
          <a:p>
            <a:r>
              <a:rPr lang="en-GB" sz="1400" dirty="0">
                <a:solidFill>
                  <a:schemeClr val="tx1"/>
                </a:solidFill>
                <a:latin typeface="Comic Sans MS" panose="030F0702030302020204" pitchFamily="66" charset="0"/>
              </a:rPr>
              <a:t>of Nations, which meant </a:t>
            </a:r>
          </a:p>
          <a:p>
            <a:r>
              <a:rPr lang="en-GB" sz="1400" dirty="0">
                <a:solidFill>
                  <a:schemeClr val="tx1"/>
                </a:solidFill>
                <a:latin typeface="Comic Sans MS" panose="030F0702030302020204" pitchFamily="66" charset="0"/>
              </a:rPr>
              <a:t>that Britain and France </a:t>
            </a:r>
          </a:p>
          <a:p>
            <a:r>
              <a:rPr lang="en-GB" sz="1400" dirty="0">
                <a:solidFill>
                  <a:schemeClr val="tx1"/>
                </a:solidFill>
                <a:latin typeface="Comic Sans MS" panose="030F0702030302020204" pitchFamily="66" charset="0"/>
              </a:rPr>
              <a:t>controlled them.</a:t>
            </a:r>
          </a:p>
        </p:txBody>
      </p:sp>
      <p:cxnSp>
        <p:nvCxnSpPr>
          <p:cNvPr id="18" name="Elbow Connector 30">
            <a:extLst>
              <a:ext uri="{FF2B5EF4-FFF2-40B4-BE49-F238E27FC236}">
                <a16:creationId xmlns:a16="http://schemas.microsoft.com/office/drawing/2014/main" id="{91950DF8-8897-4812-BD45-27E97291B0C9}"/>
              </a:ext>
            </a:extLst>
          </p:cNvPr>
          <p:cNvCxnSpPr/>
          <p:nvPr/>
        </p:nvCxnSpPr>
        <p:spPr>
          <a:xfrm rot="5400000" flipH="1" flipV="1">
            <a:off x="5898532" y="908825"/>
            <a:ext cx="2610315" cy="1992351"/>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ounded Rectangle 32">
            <a:extLst>
              <a:ext uri="{FF2B5EF4-FFF2-40B4-BE49-F238E27FC236}">
                <a16:creationId xmlns:a16="http://schemas.microsoft.com/office/drawing/2014/main" id="{DF36EF9B-EF6B-44AF-90FE-0CFACC94BDD0}"/>
              </a:ext>
            </a:extLst>
          </p:cNvPr>
          <p:cNvSpPr/>
          <p:nvPr/>
        </p:nvSpPr>
        <p:spPr>
          <a:xfrm>
            <a:off x="7125626" y="32520"/>
            <a:ext cx="2995974" cy="56406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Germany was not allowed tanks, submarines of an air force.</a:t>
            </a:r>
          </a:p>
        </p:txBody>
      </p:sp>
      <p:cxnSp>
        <p:nvCxnSpPr>
          <p:cNvPr id="20" name="Elbow Connector 36">
            <a:extLst>
              <a:ext uri="{FF2B5EF4-FFF2-40B4-BE49-F238E27FC236}">
                <a16:creationId xmlns:a16="http://schemas.microsoft.com/office/drawing/2014/main" id="{97C963B2-1687-4E7E-AA0A-80AB58BD1617}"/>
              </a:ext>
            </a:extLst>
          </p:cNvPr>
          <p:cNvCxnSpPr/>
          <p:nvPr/>
        </p:nvCxnSpPr>
        <p:spPr>
          <a:xfrm rot="5400000" flipH="1" flipV="1">
            <a:off x="5136999" y="2248824"/>
            <a:ext cx="1379036" cy="345694"/>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ounded Rectangle 39">
            <a:extLst>
              <a:ext uri="{FF2B5EF4-FFF2-40B4-BE49-F238E27FC236}">
                <a16:creationId xmlns:a16="http://schemas.microsoft.com/office/drawing/2014/main" id="{42C29ED2-927C-4032-8F8C-9EE5DE03DC3A}"/>
              </a:ext>
            </a:extLst>
          </p:cNvPr>
          <p:cNvSpPr/>
          <p:nvPr/>
        </p:nvSpPr>
        <p:spPr>
          <a:xfrm>
            <a:off x="5557039" y="301080"/>
            <a:ext cx="1542577" cy="143107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latin typeface="Comic Sans MS" panose="030F0702030302020204" pitchFamily="66" charset="0"/>
              </a:rPr>
              <a:t>Anschluss</a:t>
            </a:r>
            <a:r>
              <a:rPr lang="en-GB" sz="1400" dirty="0">
                <a:solidFill>
                  <a:schemeClr val="tx1"/>
                </a:solidFill>
                <a:latin typeface="Comic Sans MS" panose="030F0702030302020204" pitchFamily="66" charset="0"/>
              </a:rPr>
              <a:t> (union) between Germany and Austria was forbidden.</a:t>
            </a:r>
          </a:p>
        </p:txBody>
      </p:sp>
      <p:cxnSp>
        <p:nvCxnSpPr>
          <p:cNvPr id="22" name="Elbow Connector 41">
            <a:extLst>
              <a:ext uri="{FF2B5EF4-FFF2-40B4-BE49-F238E27FC236}">
                <a16:creationId xmlns:a16="http://schemas.microsoft.com/office/drawing/2014/main" id="{6698583A-D01D-4711-8100-424D7D72F9BA}"/>
              </a:ext>
            </a:extLst>
          </p:cNvPr>
          <p:cNvCxnSpPr>
            <a:stCxn id="28" idx="1"/>
          </p:cNvCxnSpPr>
          <p:nvPr/>
        </p:nvCxnSpPr>
        <p:spPr>
          <a:xfrm rot="10800000">
            <a:off x="3189249" y="3322131"/>
            <a:ext cx="1761892" cy="19607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ounded Rectangle 44">
            <a:extLst>
              <a:ext uri="{FF2B5EF4-FFF2-40B4-BE49-F238E27FC236}">
                <a16:creationId xmlns:a16="http://schemas.microsoft.com/office/drawing/2014/main" id="{E6BDEA8D-1EC7-4ED0-BBB9-9FD90DFE26A6}"/>
              </a:ext>
            </a:extLst>
          </p:cNvPr>
          <p:cNvSpPr/>
          <p:nvPr/>
        </p:nvSpPr>
        <p:spPr>
          <a:xfrm>
            <a:off x="76199" y="2474643"/>
            <a:ext cx="3113050" cy="154467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Article 232: Germany was blamed for the war and had to pay reparations to the winners; in 1921, the figure was agreed at £6,600 million; it was estimated this would take until 1988 to pay back!</a:t>
            </a:r>
          </a:p>
        </p:txBody>
      </p:sp>
      <p:cxnSp>
        <p:nvCxnSpPr>
          <p:cNvPr id="24" name="Elbow Connector 45">
            <a:extLst>
              <a:ext uri="{FF2B5EF4-FFF2-40B4-BE49-F238E27FC236}">
                <a16:creationId xmlns:a16="http://schemas.microsoft.com/office/drawing/2014/main" id="{3983315B-36FC-4BB1-B501-7B7BD873774F}"/>
              </a:ext>
            </a:extLst>
          </p:cNvPr>
          <p:cNvCxnSpPr/>
          <p:nvPr/>
        </p:nvCxnSpPr>
        <p:spPr>
          <a:xfrm rot="10800000">
            <a:off x="3423425" y="2163337"/>
            <a:ext cx="1527717" cy="109839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ounded Rectangle 48">
            <a:extLst>
              <a:ext uri="{FF2B5EF4-FFF2-40B4-BE49-F238E27FC236}">
                <a16:creationId xmlns:a16="http://schemas.microsoft.com/office/drawing/2014/main" id="{632C075C-C94B-4798-94C8-7D25100D2F34}"/>
              </a:ext>
            </a:extLst>
          </p:cNvPr>
          <p:cNvSpPr/>
          <p:nvPr/>
        </p:nvSpPr>
        <p:spPr>
          <a:xfrm>
            <a:off x="55755" y="1272635"/>
            <a:ext cx="3371388" cy="111279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The Rhineland, a strip of land on the border between Germany and France, was to be </a:t>
            </a:r>
            <a:r>
              <a:rPr lang="en-GB" sz="1400" b="1" dirty="0">
                <a:solidFill>
                  <a:schemeClr val="tx1"/>
                </a:solidFill>
                <a:latin typeface="Comic Sans MS" panose="030F0702030302020204" pitchFamily="66" charset="0"/>
              </a:rPr>
              <a:t>demilitarised</a:t>
            </a:r>
            <a:r>
              <a:rPr lang="en-GB" sz="1400" dirty="0">
                <a:solidFill>
                  <a:schemeClr val="tx1"/>
                </a:solidFill>
                <a:latin typeface="Comic Sans MS" panose="030F0702030302020204" pitchFamily="66" charset="0"/>
              </a:rPr>
              <a:t>; this meant that Germany could not put an army or defences in this area.</a:t>
            </a:r>
          </a:p>
        </p:txBody>
      </p:sp>
      <p:sp>
        <p:nvSpPr>
          <p:cNvPr id="26" name="Rounded Rectangle 61">
            <a:extLst>
              <a:ext uri="{FF2B5EF4-FFF2-40B4-BE49-F238E27FC236}">
                <a16:creationId xmlns:a16="http://schemas.microsoft.com/office/drawing/2014/main" id="{6C91A8FD-90C9-4AAB-A9C4-FB6023BE863D}"/>
              </a:ext>
            </a:extLst>
          </p:cNvPr>
          <p:cNvSpPr/>
          <p:nvPr/>
        </p:nvSpPr>
        <p:spPr>
          <a:xfrm>
            <a:off x="76198" y="91775"/>
            <a:ext cx="3611120" cy="111279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Article 231 of the Treaty was the war guilt </a:t>
            </a:r>
            <a:r>
              <a:rPr lang="en-GB" sz="1400" b="1" dirty="0">
                <a:solidFill>
                  <a:schemeClr val="tx1"/>
                </a:solidFill>
                <a:latin typeface="Comic Sans MS" panose="030F0702030302020204" pitchFamily="66" charset="0"/>
              </a:rPr>
              <a:t>clause</a:t>
            </a:r>
            <a:r>
              <a:rPr lang="en-GB" sz="1400" dirty="0">
                <a:solidFill>
                  <a:schemeClr val="tx1"/>
                </a:solidFill>
                <a:latin typeface="Comic Sans MS" panose="030F0702030302020204" pitchFamily="66" charset="0"/>
              </a:rPr>
              <a:t>: Germany and their allies had to take full responsibility for starting the war; this was the term that Germany hated the most.</a:t>
            </a:r>
          </a:p>
        </p:txBody>
      </p:sp>
      <p:cxnSp>
        <p:nvCxnSpPr>
          <p:cNvPr id="27" name="Elbow Connector 60">
            <a:extLst>
              <a:ext uri="{FF2B5EF4-FFF2-40B4-BE49-F238E27FC236}">
                <a16:creationId xmlns:a16="http://schemas.microsoft.com/office/drawing/2014/main" id="{A9837E92-A3CA-430B-9AAB-311D53862678}"/>
              </a:ext>
            </a:extLst>
          </p:cNvPr>
          <p:cNvCxnSpPr/>
          <p:nvPr/>
        </p:nvCxnSpPr>
        <p:spPr>
          <a:xfrm rot="16200000" flipV="1">
            <a:off x="3337355" y="1457903"/>
            <a:ext cx="2000937" cy="1494271"/>
          </a:xfrm>
          <a:prstGeom prst="bentConnector3">
            <a:avLst>
              <a:gd name="adj1" fmla="val 5390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ounded Rectangle 1">
            <a:extLst>
              <a:ext uri="{FF2B5EF4-FFF2-40B4-BE49-F238E27FC236}">
                <a16:creationId xmlns:a16="http://schemas.microsoft.com/office/drawing/2014/main" id="{7E59C57D-35E3-4D22-B675-5D11F3DD2376}"/>
              </a:ext>
            </a:extLst>
          </p:cNvPr>
          <p:cNvSpPr/>
          <p:nvPr/>
        </p:nvSpPr>
        <p:spPr>
          <a:xfrm>
            <a:off x="4951141" y="3111189"/>
            <a:ext cx="1661532" cy="81403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omic Sans MS" panose="030F0702030302020204" pitchFamily="66" charset="0"/>
              </a:rPr>
              <a:t>Treaty of Versailles</a:t>
            </a:r>
          </a:p>
        </p:txBody>
      </p:sp>
      <p:sp>
        <p:nvSpPr>
          <p:cNvPr id="29" name="Rounded Rectangle 1030">
            <a:extLst>
              <a:ext uri="{FF2B5EF4-FFF2-40B4-BE49-F238E27FC236}">
                <a16:creationId xmlns:a16="http://schemas.microsoft.com/office/drawing/2014/main" id="{C4BC7AC4-3B2E-4E6A-88B4-85822A5D699A}"/>
              </a:ext>
            </a:extLst>
          </p:cNvPr>
          <p:cNvSpPr/>
          <p:nvPr/>
        </p:nvSpPr>
        <p:spPr>
          <a:xfrm>
            <a:off x="3754243" y="91775"/>
            <a:ext cx="1735871" cy="200418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The German navy was limited to 15,000 men, 1500 officers and only 6 battleships; the size and number of other ships was also limited.</a:t>
            </a:r>
          </a:p>
        </p:txBody>
      </p:sp>
      <p:cxnSp>
        <p:nvCxnSpPr>
          <p:cNvPr id="30" name="Straight Arrow Connector 29">
            <a:extLst>
              <a:ext uri="{FF2B5EF4-FFF2-40B4-BE49-F238E27FC236}">
                <a16:creationId xmlns:a16="http://schemas.microsoft.com/office/drawing/2014/main" id="{77611953-4096-4258-83E3-18ABD511961E}"/>
              </a:ext>
            </a:extLst>
          </p:cNvPr>
          <p:cNvCxnSpPr/>
          <p:nvPr/>
        </p:nvCxnSpPr>
        <p:spPr>
          <a:xfrm flipV="1">
            <a:off x="5274528" y="2095964"/>
            <a:ext cx="3714" cy="10152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276194CA-78ED-4C25-8EF1-6B62ECC0D806}"/>
              </a:ext>
            </a:extLst>
          </p:cNvPr>
          <p:cNvPicPr>
            <a:picLocks noChangeAspect="1"/>
          </p:cNvPicPr>
          <p:nvPr/>
        </p:nvPicPr>
        <p:blipFill rotWithShape="1">
          <a:blip r:embed="rId2"/>
          <a:srcRect l="26389" t="40941" r="37734" b="17149"/>
          <a:stretch/>
        </p:blipFill>
        <p:spPr>
          <a:xfrm>
            <a:off x="2398047" y="4282071"/>
            <a:ext cx="1326245" cy="1239373"/>
          </a:xfrm>
          <a:prstGeom prst="rect">
            <a:avLst/>
          </a:prstGeom>
        </p:spPr>
      </p:pic>
      <p:pic>
        <p:nvPicPr>
          <p:cNvPr id="32" name="Picture 31">
            <a:extLst>
              <a:ext uri="{FF2B5EF4-FFF2-40B4-BE49-F238E27FC236}">
                <a16:creationId xmlns:a16="http://schemas.microsoft.com/office/drawing/2014/main" id="{152CA7C4-7C09-44B9-B75D-A5D6FD6463EC}"/>
              </a:ext>
            </a:extLst>
          </p:cNvPr>
          <p:cNvPicPr>
            <a:picLocks noChangeAspect="1"/>
          </p:cNvPicPr>
          <p:nvPr/>
        </p:nvPicPr>
        <p:blipFill rotWithShape="1">
          <a:blip r:embed="rId3"/>
          <a:srcRect l="38285" t="28939" r="7251" b="15943"/>
          <a:stretch/>
        </p:blipFill>
        <p:spPr>
          <a:xfrm>
            <a:off x="9974670" y="2692095"/>
            <a:ext cx="1634467" cy="1323274"/>
          </a:xfrm>
          <a:prstGeom prst="rect">
            <a:avLst/>
          </a:prstGeom>
        </p:spPr>
      </p:pic>
    </p:spTree>
    <p:extLst>
      <p:ext uri="{BB962C8B-B14F-4D97-AF65-F5344CB8AC3E}">
        <p14:creationId xmlns:p14="http://schemas.microsoft.com/office/powerpoint/2010/main" val="2552897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A4016D1C-EC3B-4CEB-A1BD-27EC89A9B7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5420" y="1766580"/>
            <a:ext cx="6702425" cy="4905375"/>
          </a:xfrm>
          <a:prstGeom prst="rect">
            <a:avLst/>
          </a:prstGeom>
          <a:noFill/>
          <a:ln w="5715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719CCE40-3968-43A1-A504-77417C193227}"/>
              </a:ext>
            </a:extLst>
          </p:cNvPr>
          <p:cNvGrpSpPr/>
          <p:nvPr/>
        </p:nvGrpSpPr>
        <p:grpSpPr>
          <a:xfrm>
            <a:off x="8381320" y="2132856"/>
            <a:ext cx="2186429" cy="3672408"/>
            <a:chOff x="6857319" y="2132856"/>
            <a:chExt cx="2186429" cy="3672408"/>
          </a:xfrm>
          <a:solidFill>
            <a:schemeClr val="accent6">
              <a:lumMod val="40000"/>
              <a:lumOff val="60000"/>
            </a:schemeClr>
          </a:solidFill>
        </p:grpSpPr>
        <p:sp>
          <p:nvSpPr>
            <p:cNvPr id="6" name="Text Box 5">
              <a:extLst>
                <a:ext uri="{FF2B5EF4-FFF2-40B4-BE49-F238E27FC236}">
                  <a16:creationId xmlns:a16="http://schemas.microsoft.com/office/drawing/2014/main" id="{71928670-3754-4407-B790-1577D0C3E638}"/>
                </a:ext>
              </a:extLst>
            </p:cNvPr>
            <p:cNvSpPr txBox="1">
              <a:spLocks noChangeArrowheads="1"/>
            </p:cNvSpPr>
            <p:nvPr/>
          </p:nvSpPr>
          <p:spPr bwMode="auto">
            <a:xfrm>
              <a:off x="6984268" y="3558495"/>
              <a:ext cx="2059480" cy="2246769"/>
            </a:xfrm>
            <a:prstGeom prst="rect">
              <a:avLst/>
            </a:prstGeom>
            <a:grpFill/>
            <a:ln>
              <a:solidFill>
                <a:schemeClr val="tx1"/>
              </a:solidFill>
            </a:ln>
          </p:spPr>
          <p:style>
            <a:lnRef idx="2">
              <a:schemeClr val="accent4"/>
            </a:lnRef>
            <a:fillRef idx="1">
              <a:schemeClr val="lt1"/>
            </a:fillRef>
            <a:effectRef idx="0">
              <a:schemeClr val="accent4"/>
            </a:effectRef>
            <a:fontRef idx="minor">
              <a:schemeClr val="dk1"/>
            </a:fontRef>
          </p:style>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sz="2000" b="1" dirty="0">
                  <a:latin typeface="Comic Sans MS" pitchFamily="66" charset="0"/>
                </a:rPr>
                <a:t>Think of 4 words that you would use to describe the mood of the people in this picture.</a:t>
              </a:r>
            </a:p>
          </p:txBody>
        </p:sp>
        <p:sp>
          <p:nvSpPr>
            <p:cNvPr id="7" name="Bent Arrow 5">
              <a:extLst>
                <a:ext uri="{FF2B5EF4-FFF2-40B4-BE49-F238E27FC236}">
                  <a16:creationId xmlns:a16="http://schemas.microsoft.com/office/drawing/2014/main" id="{CB3B9AE9-BCB7-411F-98AC-AF4B809729CF}"/>
                </a:ext>
              </a:extLst>
            </p:cNvPr>
            <p:cNvSpPr/>
            <p:nvPr/>
          </p:nvSpPr>
          <p:spPr>
            <a:xfrm flipH="1">
              <a:off x="6857319" y="2132856"/>
              <a:ext cx="1296144" cy="1425639"/>
            </a:xfrm>
            <a:prstGeom prst="bentArrow">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8" name="Text Box 5">
            <a:extLst>
              <a:ext uri="{FF2B5EF4-FFF2-40B4-BE49-F238E27FC236}">
                <a16:creationId xmlns:a16="http://schemas.microsoft.com/office/drawing/2014/main" id="{EBD0C36C-C69A-4ED0-AFCC-6D2C11D17898}"/>
              </a:ext>
            </a:extLst>
          </p:cNvPr>
          <p:cNvSpPr txBox="1">
            <a:spLocks noChangeArrowheads="1"/>
          </p:cNvSpPr>
          <p:nvPr/>
        </p:nvSpPr>
        <p:spPr bwMode="auto">
          <a:xfrm>
            <a:off x="1710764" y="116173"/>
            <a:ext cx="8856984" cy="1569660"/>
          </a:xfrm>
          <a:prstGeom prst="rect">
            <a:avLst/>
          </a:prstGeom>
          <a:solidFill>
            <a:schemeClr val="accent6">
              <a:lumMod val="40000"/>
              <a:lumOff val="60000"/>
            </a:schemeClr>
          </a:solidFill>
          <a:ln>
            <a:solidFill>
              <a:schemeClr val="tx1"/>
            </a:solidFill>
          </a:ln>
        </p:spPr>
        <p:style>
          <a:lnRef idx="1">
            <a:schemeClr val="dk1"/>
          </a:lnRef>
          <a:fillRef idx="3">
            <a:schemeClr val="dk1"/>
          </a:fillRef>
          <a:effectRef idx="2">
            <a:schemeClr val="dk1"/>
          </a:effectRef>
          <a:fontRef idx="minor">
            <a:schemeClr val="lt1"/>
          </a:fontRef>
        </p:style>
        <p:txBody>
          <a:bodyPr wrap="square">
            <a:spAutoFit/>
          </a:bodyPr>
          <a:lstStyle/>
          <a:p>
            <a:pPr algn="ctr">
              <a:spcBef>
                <a:spcPct val="25000"/>
              </a:spcBef>
            </a:pPr>
            <a:r>
              <a:rPr lang="en-GB" sz="3200" dirty="0">
                <a:solidFill>
                  <a:schemeClr val="tx1"/>
                </a:solidFill>
                <a:latin typeface="Comic Sans MS" pitchFamily="66" charset="0"/>
              </a:rPr>
              <a:t>This is a photograph taken outside the board room where the Paris Peace Conference was taking place:</a:t>
            </a:r>
            <a:endParaRPr lang="en-GB" sz="2400" dirty="0">
              <a:solidFill>
                <a:schemeClr val="tx1"/>
              </a:solidFill>
              <a:latin typeface="Comic Sans MS" pitchFamily="66" charset="0"/>
            </a:endParaRPr>
          </a:p>
        </p:txBody>
      </p:sp>
    </p:spTree>
    <p:extLst>
      <p:ext uri="{BB962C8B-B14F-4D97-AF65-F5344CB8AC3E}">
        <p14:creationId xmlns:p14="http://schemas.microsoft.com/office/powerpoint/2010/main" val="253626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B37A189E-5467-45AE-9343-9B3A9CCC6861}"/>
              </a:ext>
            </a:extLst>
          </p:cNvPr>
          <p:cNvSpPr/>
          <p:nvPr/>
        </p:nvSpPr>
        <p:spPr>
          <a:xfrm>
            <a:off x="1841638" y="2270974"/>
            <a:ext cx="3752850" cy="145732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Rounded Rectangle 6">
            <a:extLst>
              <a:ext uri="{FF2B5EF4-FFF2-40B4-BE49-F238E27FC236}">
                <a16:creationId xmlns:a16="http://schemas.microsoft.com/office/drawing/2014/main" id="{239A03B3-E1C8-4298-8F2E-75AFA6B0EF53}"/>
              </a:ext>
            </a:extLst>
          </p:cNvPr>
          <p:cNvSpPr/>
          <p:nvPr/>
        </p:nvSpPr>
        <p:spPr>
          <a:xfrm>
            <a:off x="1841638" y="3895511"/>
            <a:ext cx="3752850" cy="1457325"/>
          </a:xfrm>
          <a:prstGeom prst="roundRec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Rounded Rectangle 7">
            <a:extLst>
              <a:ext uri="{FF2B5EF4-FFF2-40B4-BE49-F238E27FC236}">
                <a16:creationId xmlns:a16="http://schemas.microsoft.com/office/drawing/2014/main" id="{47A1EAFB-8682-49A5-A3A6-3506A82C8393}"/>
              </a:ext>
            </a:extLst>
          </p:cNvPr>
          <p:cNvSpPr/>
          <p:nvPr/>
        </p:nvSpPr>
        <p:spPr>
          <a:xfrm>
            <a:off x="6180275" y="2260622"/>
            <a:ext cx="3757613" cy="145732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TextBox 7">
            <a:extLst>
              <a:ext uri="{FF2B5EF4-FFF2-40B4-BE49-F238E27FC236}">
                <a16:creationId xmlns:a16="http://schemas.microsoft.com/office/drawing/2014/main" id="{302D3303-0E59-4DC7-9443-5FC3E21BD8B9}"/>
              </a:ext>
            </a:extLst>
          </p:cNvPr>
          <p:cNvSpPr txBox="1"/>
          <p:nvPr/>
        </p:nvSpPr>
        <p:spPr>
          <a:xfrm>
            <a:off x="1632088" y="1580542"/>
            <a:ext cx="3363982" cy="523220"/>
          </a:xfrm>
          <a:prstGeom prst="rect">
            <a:avLst/>
          </a:prstGeom>
          <a:noFill/>
        </p:spPr>
        <p:txBody>
          <a:bodyPr wrap="square" rtlCol="0">
            <a:spAutoFit/>
          </a:bodyPr>
          <a:lstStyle/>
          <a:p>
            <a:r>
              <a:rPr lang="en-GB" sz="2800" u="sng" dirty="0">
                <a:latin typeface="Comic Sans MS" panose="030F0702030302020204" pitchFamily="66" charset="0"/>
              </a:rPr>
              <a:t>Success Criteria:</a:t>
            </a:r>
          </a:p>
        </p:txBody>
      </p:sp>
      <p:sp>
        <p:nvSpPr>
          <p:cNvPr id="9" name="TextBox 8">
            <a:extLst>
              <a:ext uri="{FF2B5EF4-FFF2-40B4-BE49-F238E27FC236}">
                <a16:creationId xmlns:a16="http://schemas.microsoft.com/office/drawing/2014/main" id="{21E1240E-9EEF-4A1A-9411-A818811FC79E}"/>
              </a:ext>
            </a:extLst>
          </p:cNvPr>
          <p:cNvSpPr txBox="1"/>
          <p:nvPr/>
        </p:nvSpPr>
        <p:spPr>
          <a:xfrm>
            <a:off x="1917838" y="2322286"/>
            <a:ext cx="3676650" cy="646331"/>
          </a:xfrm>
          <a:prstGeom prst="rect">
            <a:avLst/>
          </a:prstGeom>
          <a:noFill/>
        </p:spPr>
        <p:txBody>
          <a:bodyPr wrap="square" rtlCol="0">
            <a:spAutoFit/>
          </a:bodyPr>
          <a:lstStyle/>
          <a:p>
            <a:r>
              <a:rPr lang="en-GB" u="sng" dirty="0">
                <a:latin typeface="Comic Sans MS" panose="030F0702030302020204" pitchFamily="66" charset="0"/>
              </a:rPr>
              <a:t>BASIC (1-2):</a:t>
            </a:r>
          </a:p>
          <a:p>
            <a:r>
              <a:rPr lang="en-GB" dirty="0">
                <a:solidFill>
                  <a:srgbClr val="FF0000"/>
                </a:solidFill>
                <a:latin typeface="Comic Sans MS" panose="030F0702030302020204" pitchFamily="66" charset="0"/>
              </a:rPr>
              <a:t>Identify </a:t>
            </a:r>
            <a:r>
              <a:rPr lang="en-GB" dirty="0">
                <a:latin typeface="Comic Sans MS" panose="030F0702030302020204" pitchFamily="66" charset="0"/>
              </a:rPr>
              <a:t>the terms of the TOV.</a:t>
            </a:r>
          </a:p>
        </p:txBody>
      </p:sp>
      <p:sp>
        <p:nvSpPr>
          <p:cNvPr id="10" name="TextBox 9">
            <a:extLst>
              <a:ext uri="{FF2B5EF4-FFF2-40B4-BE49-F238E27FC236}">
                <a16:creationId xmlns:a16="http://schemas.microsoft.com/office/drawing/2014/main" id="{F040BE75-66F6-490E-8CE8-736366B401E8}"/>
              </a:ext>
            </a:extLst>
          </p:cNvPr>
          <p:cNvSpPr txBox="1"/>
          <p:nvPr/>
        </p:nvSpPr>
        <p:spPr>
          <a:xfrm>
            <a:off x="6280288" y="2310422"/>
            <a:ext cx="3676650" cy="1200329"/>
          </a:xfrm>
          <a:prstGeom prst="rect">
            <a:avLst/>
          </a:prstGeom>
          <a:noFill/>
        </p:spPr>
        <p:txBody>
          <a:bodyPr wrap="square" rtlCol="0">
            <a:spAutoFit/>
          </a:bodyPr>
          <a:lstStyle/>
          <a:p>
            <a:r>
              <a:rPr lang="en-GB" u="sng" dirty="0">
                <a:latin typeface="Comic Sans MS" panose="030F0702030302020204" pitchFamily="66" charset="0"/>
              </a:rPr>
              <a:t>SIMPLE (3-4):</a:t>
            </a:r>
          </a:p>
          <a:p>
            <a:pPr>
              <a:defRPr/>
            </a:pPr>
            <a:r>
              <a:rPr lang="en-GB" dirty="0">
                <a:solidFill>
                  <a:srgbClr val="FF0000"/>
                </a:solidFill>
                <a:latin typeface="Comic Sans MS" pitchFamily="66" charset="0"/>
              </a:rPr>
              <a:t>Describe</a:t>
            </a:r>
            <a:r>
              <a:rPr lang="en-GB" dirty="0">
                <a:latin typeface="Comic Sans MS" pitchFamily="66" charset="0"/>
              </a:rPr>
              <a:t> what the motive for each term linking to prior knowledge.</a:t>
            </a:r>
            <a:endParaRPr lang="en-GB" dirty="0"/>
          </a:p>
        </p:txBody>
      </p:sp>
      <p:sp>
        <p:nvSpPr>
          <p:cNvPr id="11" name="TextBox 10">
            <a:extLst>
              <a:ext uri="{FF2B5EF4-FFF2-40B4-BE49-F238E27FC236}">
                <a16:creationId xmlns:a16="http://schemas.microsoft.com/office/drawing/2014/main" id="{854F9FFD-022C-4F1A-AB13-B3F4D6AF9666}"/>
              </a:ext>
            </a:extLst>
          </p:cNvPr>
          <p:cNvSpPr txBox="1"/>
          <p:nvPr/>
        </p:nvSpPr>
        <p:spPr>
          <a:xfrm>
            <a:off x="1936888" y="3969337"/>
            <a:ext cx="3752850" cy="923330"/>
          </a:xfrm>
          <a:prstGeom prst="rect">
            <a:avLst/>
          </a:prstGeom>
          <a:noFill/>
        </p:spPr>
        <p:txBody>
          <a:bodyPr wrap="square" rtlCol="0">
            <a:spAutoFit/>
          </a:bodyPr>
          <a:lstStyle/>
          <a:p>
            <a:r>
              <a:rPr lang="en-GB" u="sng" dirty="0">
                <a:latin typeface="Comic Sans MS" panose="030F0702030302020204" pitchFamily="66" charset="0"/>
              </a:rPr>
              <a:t>DEVELOPED (5-6):</a:t>
            </a:r>
          </a:p>
          <a:p>
            <a:r>
              <a:rPr lang="en-GB" dirty="0">
                <a:solidFill>
                  <a:srgbClr val="FF0000"/>
                </a:solidFill>
                <a:latin typeface="Comic Sans MS" panose="030F0702030302020204" pitchFamily="66" charset="0"/>
              </a:rPr>
              <a:t>Explain </a:t>
            </a:r>
            <a:r>
              <a:rPr lang="en-GB" dirty="0">
                <a:latin typeface="Comic Sans MS" panose="030F0702030302020204" pitchFamily="66" charset="0"/>
              </a:rPr>
              <a:t>the impact of some of the most significant terms.</a:t>
            </a:r>
            <a:endParaRPr lang="en-GB" u="sng" dirty="0">
              <a:latin typeface="Comic Sans MS" panose="030F0702030302020204" pitchFamily="66" charset="0"/>
            </a:endParaRPr>
          </a:p>
        </p:txBody>
      </p:sp>
      <p:sp>
        <p:nvSpPr>
          <p:cNvPr id="12" name="Rounded Rectangle 6">
            <a:extLst>
              <a:ext uri="{FF2B5EF4-FFF2-40B4-BE49-F238E27FC236}">
                <a16:creationId xmlns:a16="http://schemas.microsoft.com/office/drawing/2014/main" id="{20DE6EA7-C26C-41E2-BE7B-FFB257E032C4}"/>
              </a:ext>
            </a:extLst>
          </p:cNvPr>
          <p:cNvSpPr/>
          <p:nvPr/>
        </p:nvSpPr>
        <p:spPr>
          <a:xfrm>
            <a:off x="6227900" y="3876390"/>
            <a:ext cx="3752850" cy="145732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TextBox 12">
            <a:extLst>
              <a:ext uri="{FF2B5EF4-FFF2-40B4-BE49-F238E27FC236}">
                <a16:creationId xmlns:a16="http://schemas.microsoft.com/office/drawing/2014/main" id="{A4BCA1B1-4A13-4573-96C6-0F595849392A}"/>
              </a:ext>
            </a:extLst>
          </p:cNvPr>
          <p:cNvSpPr txBox="1"/>
          <p:nvPr/>
        </p:nvSpPr>
        <p:spPr>
          <a:xfrm>
            <a:off x="6323150" y="3921340"/>
            <a:ext cx="3752850" cy="923330"/>
          </a:xfrm>
          <a:prstGeom prst="rect">
            <a:avLst/>
          </a:prstGeom>
          <a:noFill/>
        </p:spPr>
        <p:txBody>
          <a:bodyPr wrap="square" rtlCol="0">
            <a:spAutoFit/>
          </a:bodyPr>
          <a:lstStyle/>
          <a:p>
            <a:r>
              <a:rPr lang="en-GB" u="sng" dirty="0">
                <a:latin typeface="Comic Sans MS" panose="030F0702030302020204" pitchFamily="66" charset="0"/>
              </a:rPr>
              <a:t>COMPLEX (7+):</a:t>
            </a:r>
          </a:p>
          <a:p>
            <a:r>
              <a:rPr lang="en-GB" dirty="0">
                <a:solidFill>
                  <a:srgbClr val="FF0000"/>
                </a:solidFill>
                <a:latin typeface="Comic Sans MS" panose="030F0702030302020204" pitchFamily="66" charset="0"/>
              </a:rPr>
              <a:t>Assess</a:t>
            </a:r>
            <a:r>
              <a:rPr lang="en-GB" dirty="0">
                <a:latin typeface="Comic Sans MS" panose="030F0702030302020204" pitchFamily="66" charset="0"/>
              </a:rPr>
              <a:t> the affect this Treaty would have on Germany’s future.</a:t>
            </a:r>
            <a:endParaRPr lang="en-GB" u="sng" dirty="0">
              <a:latin typeface="Comic Sans MS" panose="030F0702030302020204" pitchFamily="66" charset="0"/>
            </a:endParaRPr>
          </a:p>
        </p:txBody>
      </p:sp>
      <p:sp>
        <p:nvSpPr>
          <p:cNvPr id="14" name="Rounded Rectangle 8">
            <a:extLst>
              <a:ext uri="{FF2B5EF4-FFF2-40B4-BE49-F238E27FC236}">
                <a16:creationId xmlns:a16="http://schemas.microsoft.com/office/drawing/2014/main" id="{CB5ABC47-983B-4B01-81FC-DC3F083EC55C}"/>
              </a:ext>
            </a:extLst>
          </p:cNvPr>
          <p:cNvSpPr/>
          <p:nvPr/>
        </p:nvSpPr>
        <p:spPr>
          <a:xfrm>
            <a:off x="1665425" y="136977"/>
            <a:ext cx="8410575" cy="1265593"/>
          </a:xfrm>
          <a:prstGeom prst="roundRect">
            <a:avLst/>
          </a:prstGeom>
          <a:solidFill>
            <a:schemeClr val="accent4">
              <a:lumMod val="40000"/>
              <a:lumOff val="60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u="sng" dirty="0"/>
          </a:p>
        </p:txBody>
      </p:sp>
      <p:sp>
        <p:nvSpPr>
          <p:cNvPr id="15" name="TextBox 14">
            <a:extLst>
              <a:ext uri="{FF2B5EF4-FFF2-40B4-BE49-F238E27FC236}">
                <a16:creationId xmlns:a16="http://schemas.microsoft.com/office/drawing/2014/main" id="{A5B587E1-50BB-413C-B3E8-0241FC7AF318}"/>
              </a:ext>
            </a:extLst>
          </p:cNvPr>
          <p:cNvSpPr txBox="1"/>
          <p:nvPr/>
        </p:nvSpPr>
        <p:spPr>
          <a:xfrm>
            <a:off x="1632088" y="251784"/>
            <a:ext cx="8305800" cy="954107"/>
          </a:xfrm>
          <a:prstGeom prst="rect">
            <a:avLst/>
          </a:prstGeom>
          <a:noFill/>
        </p:spPr>
        <p:txBody>
          <a:bodyPr wrap="square" rtlCol="0">
            <a:spAutoFit/>
          </a:bodyPr>
          <a:lstStyle/>
          <a:p>
            <a:pPr algn="ctr"/>
            <a:r>
              <a:rPr lang="en-GB" sz="2800" u="sng" dirty="0">
                <a:latin typeface="Comic Sans MS" panose="030F0702030302020204" pitchFamily="66" charset="0"/>
              </a:rPr>
              <a:t>Learning Intent: What were the terms of the Treaty of Versailles?</a:t>
            </a:r>
            <a:endParaRPr lang="en-GB" sz="2800" dirty="0">
              <a:latin typeface="Comic Sans MS" panose="030F0702030302020204" pitchFamily="66" charset="0"/>
            </a:endParaRPr>
          </a:p>
        </p:txBody>
      </p:sp>
      <p:sp>
        <p:nvSpPr>
          <p:cNvPr id="16" name="Subtitle 2">
            <a:extLst>
              <a:ext uri="{FF2B5EF4-FFF2-40B4-BE49-F238E27FC236}">
                <a16:creationId xmlns:a16="http://schemas.microsoft.com/office/drawing/2014/main" id="{90427E6D-97FC-477F-8AE2-ED22B757DFF8}"/>
              </a:ext>
            </a:extLst>
          </p:cNvPr>
          <p:cNvSpPr txBox="1">
            <a:spLocks/>
          </p:cNvSpPr>
          <p:nvPr/>
        </p:nvSpPr>
        <p:spPr>
          <a:xfrm>
            <a:off x="179614" y="5563507"/>
            <a:ext cx="11805557" cy="1157516"/>
          </a:xfrm>
          <a:prstGeom prst="rect">
            <a:avLst/>
          </a:prstGeom>
          <a:noFill/>
          <a:ln>
            <a:solidFill>
              <a:schemeClr val="tx1"/>
            </a:solidFill>
          </a:ln>
        </p:spPr>
        <p:txBody>
          <a:bodyPr vert="horz" lIns="91440" tIns="45720" rIns="91440" bIns="45720" rtlCol="0">
            <a:normAutofit fontScale="70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b="1" u="sng" dirty="0">
                <a:latin typeface="Comic Sans MS" panose="030F0702030302020204" pitchFamily="66" charset="0"/>
              </a:rPr>
              <a:t>Key Words:</a:t>
            </a:r>
          </a:p>
          <a:p>
            <a:r>
              <a:rPr lang="en-GB" sz="2600" dirty="0">
                <a:latin typeface="Comic Sans MS" panose="030F0702030302020204" pitchFamily="66" charset="0"/>
              </a:rPr>
              <a:t>Diktat       		clause			demilitarise 			Anschluss		  </a:t>
            </a:r>
          </a:p>
          <a:p>
            <a:r>
              <a:rPr lang="en-GB" sz="2600" dirty="0">
                <a:latin typeface="Comic Sans MS" panose="030F0702030302020204" pitchFamily="66" charset="0"/>
              </a:rPr>
              <a:t>League of Nations  	 	Conscription   		mandates	</a:t>
            </a:r>
          </a:p>
        </p:txBody>
      </p:sp>
    </p:spTree>
    <p:extLst>
      <p:ext uri="{BB962C8B-B14F-4D97-AF65-F5344CB8AC3E}">
        <p14:creationId xmlns:p14="http://schemas.microsoft.com/office/powerpoint/2010/main" val="1872092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AEBD826-99F7-4BB3-A981-FBD7018AC75D}"/>
              </a:ext>
            </a:extLst>
          </p:cNvPr>
          <p:cNvSpPr>
            <a:spLocks noGrp="1"/>
          </p:cNvSpPr>
          <p:nvPr>
            <p:ph idx="1"/>
          </p:nvPr>
        </p:nvSpPr>
        <p:spPr>
          <a:xfrm>
            <a:off x="412124" y="204716"/>
            <a:ext cx="11359166" cy="1423414"/>
          </a:xfrm>
          <a:solidFill>
            <a:schemeClr val="accent6">
              <a:lumMod val="20000"/>
              <a:lumOff val="80000"/>
            </a:schemeClr>
          </a:solidFill>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GB" altLang="en-US" b="1" u="sng" dirty="0">
                <a:solidFill>
                  <a:schemeClr val="tx1"/>
                </a:solidFill>
                <a:latin typeface="Comic Sans MS" panose="030F0702030302020204" pitchFamily="66" charset="0"/>
                <a:ea typeface="Calibri" pitchFamily="34" charset="0"/>
                <a:cs typeface="Calibri" pitchFamily="34" charset="0"/>
              </a:rPr>
              <a:t>Introduction to the </a:t>
            </a:r>
            <a:r>
              <a:rPr lang="en-GB" altLang="en-US" b="1" u="sng" dirty="0" err="1">
                <a:solidFill>
                  <a:schemeClr val="tx1"/>
                </a:solidFill>
                <a:latin typeface="Comic Sans MS" panose="030F0702030302020204" pitchFamily="66" charset="0"/>
                <a:ea typeface="Calibri" pitchFamily="34" charset="0"/>
                <a:cs typeface="Calibri" pitchFamily="34" charset="0"/>
              </a:rPr>
              <a:t>ToV</a:t>
            </a:r>
            <a:r>
              <a:rPr lang="en-GB" altLang="en-US" b="1" u="sng" dirty="0">
                <a:solidFill>
                  <a:schemeClr val="tx1"/>
                </a:solidFill>
                <a:latin typeface="Comic Sans MS" panose="030F0702030302020204" pitchFamily="66" charset="0"/>
                <a:ea typeface="Calibri" pitchFamily="34" charset="0"/>
                <a:cs typeface="Calibri" pitchFamily="34" charset="0"/>
              </a:rPr>
              <a:t>:</a:t>
            </a:r>
          </a:p>
          <a:p>
            <a:pPr marL="0" indent="0" algn="ctr">
              <a:buNone/>
            </a:pPr>
            <a:r>
              <a:rPr lang="en-GB" altLang="en-US" dirty="0">
                <a:solidFill>
                  <a:schemeClr val="tx1"/>
                </a:solidFill>
                <a:latin typeface="Comic Sans MS" panose="030F0702030302020204" pitchFamily="66" charset="0"/>
                <a:ea typeface="Calibri" pitchFamily="34" charset="0"/>
                <a:cs typeface="Calibri" pitchFamily="34" charset="0"/>
              </a:rPr>
              <a:t>Watch the clip and write bullet points about what it tells us about the Treaty of Versailles.</a:t>
            </a:r>
          </a:p>
        </p:txBody>
      </p:sp>
      <p:pic>
        <p:nvPicPr>
          <p:cNvPr id="5" name="gKzZ1OwPXgk">
            <a:extLst>
              <a:ext uri="{FF2B5EF4-FFF2-40B4-BE49-F238E27FC236}">
                <a16:creationId xmlns:a16="http://schemas.microsoft.com/office/drawing/2014/main" id="{E67E09EB-8B5C-49FC-B4E4-DE49ECA179DC}"/>
              </a:ext>
            </a:extLst>
          </p:cNvPr>
          <p:cNvPicPr>
            <a:picLocks noRot="1" noChangeAspect="1"/>
          </p:cNvPicPr>
          <p:nvPr>
            <a:videoFile r:link="rId1"/>
          </p:nvPr>
        </p:nvPicPr>
        <p:blipFill>
          <a:blip r:embed="rId3"/>
          <a:stretch>
            <a:fillRect/>
          </a:stretch>
        </p:blipFill>
        <p:spPr>
          <a:xfrm>
            <a:off x="1739417" y="1788283"/>
            <a:ext cx="8704580" cy="4896326"/>
          </a:xfrm>
          <a:prstGeom prst="rect">
            <a:avLst/>
          </a:prstGeom>
        </p:spPr>
      </p:pic>
    </p:spTree>
    <p:extLst>
      <p:ext uri="{BB962C8B-B14F-4D97-AF65-F5344CB8AC3E}">
        <p14:creationId xmlns:p14="http://schemas.microsoft.com/office/powerpoint/2010/main" val="97899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F3CE7498-0BE1-4BDD-B4D2-CE652C01386B}"/>
              </a:ext>
            </a:extLst>
          </p:cNvPr>
          <p:cNvSpPr txBox="1">
            <a:spLocks noChangeArrowheads="1"/>
          </p:cNvSpPr>
          <p:nvPr/>
        </p:nvSpPr>
        <p:spPr bwMode="auto">
          <a:xfrm>
            <a:off x="2804686" y="1119420"/>
            <a:ext cx="63373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3600" dirty="0">
                <a:solidFill>
                  <a:srgbClr val="FF0000"/>
                </a:solidFill>
                <a:latin typeface="Comic Sans MS" panose="030F0702030302020204" pitchFamily="66" charset="0"/>
              </a:rPr>
              <a:t>B</a:t>
            </a:r>
            <a:r>
              <a:rPr lang="en-GB" altLang="en-US" sz="3600" dirty="0">
                <a:latin typeface="Comic Sans MS" panose="030F0702030302020204" pitchFamily="66" charset="0"/>
              </a:rPr>
              <a:t> (Blame)</a:t>
            </a:r>
          </a:p>
          <a:p>
            <a:pPr algn="ctr" eaLnBrk="1" hangingPunct="1">
              <a:spcBef>
                <a:spcPct val="0"/>
              </a:spcBef>
              <a:buFontTx/>
              <a:buNone/>
            </a:pPr>
            <a:endParaRPr lang="en-GB" altLang="en-US" sz="3600" dirty="0">
              <a:latin typeface="Comic Sans MS" panose="030F0702030302020204" pitchFamily="66" charset="0"/>
            </a:endParaRPr>
          </a:p>
          <a:p>
            <a:pPr algn="ctr" eaLnBrk="1" hangingPunct="1">
              <a:spcBef>
                <a:spcPct val="0"/>
              </a:spcBef>
              <a:buFontTx/>
              <a:buNone/>
            </a:pPr>
            <a:endParaRPr lang="en-GB" altLang="en-US" sz="3600" dirty="0">
              <a:latin typeface="Comic Sans MS" panose="030F0702030302020204" pitchFamily="66" charset="0"/>
            </a:endParaRPr>
          </a:p>
          <a:p>
            <a:pPr algn="ctr" eaLnBrk="1" hangingPunct="1">
              <a:spcBef>
                <a:spcPct val="0"/>
              </a:spcBef>
              <a:buFontTx/>
              <a:buNone/>
            </a:pPr>
            <a:r>
              <a:rPr lang="en-GB" altLang="en-US" sz="3600" dirty="0">
                <a:solidFill>
                  <a:srgbClr val="FF0000"/>
                </a:solidFill>
                <a:latin typeface="Comic Sans MS" panose="030F0702030302020204" pitchFamily="66" charset="0"/>
              </a:rPr>
              <a:t>R</a:t>
            </a:r>
            <a:r>
              <a:rPr lang="en-GB" altLang="en-US" sz="3600" dirty="0">
                <a:latin typeface="Comic Sans MS" panose="030F0702030302020204" pitchFamily="66" charset="0"/>
              </a:rPr>
              <a:t> (Reparations)</a:t>
            </a:r>
          </a:p>
          <a:p>
            <a:pPr algn="ctr" eaLnBrk="1" hangingPunct="1">
              <a:spcBef>
                <a:spcPct val="0"/>
              </a:spcBef>
              <a:buFontTx/>
              <a:buNone/>
            </a:pPr>
            <a:endParaRPr lang="en-GB" altLang="en-US" sz="3600" dirty="0">
              <a:latin typeface="Comic Sans MS" panose="030F0702030302020204" pitchFamily="66" charset="0"/>
            </a:endParaRPr>
          </a:p>
          <a:p>
            <a:pPr algn="ctr" eaLnBrk="1" hangingPunct="1">
              <a:spcBef>
                <a:spcPct val="0"/>
              </a:spcBef>
              <a:buFontTx/>
              <a:buNone/>
            </a:pPr>
            <a:endParaRPr lang="en-GB" altLang="en-US" sz="3600" dirty="0">
              <a:latin typeface="Comic Sans MS" panose="030F0702030302020204" pitchFamily="66" charset="0"/>
            </a:endParaRPr>
          </a:p>
          <a:p>
            <a:pPr algn="ctr" eaLnBrk="1" hangingPunct="1">
              <a:spcBef>
                <a:spcPct val="0"/>
              </a:spcBef>
              <a:buFontTx/>
              <a:buNone/>
            </a:pPr>
            <a:r>
              <a:rPr lang="en-GB" altLang="en-US" sz="3600" dirty="0">
                <a:solidFill>
                  <a:srgbClr val="FF0000"/>
                </a:solidFill>
                <a:latin typeface="Comic Sans MS" panose="030F0702030302020204" pitchFamily="66" charset="0"/>
              </a:rPr>
              <a:t>A</a:t>
            </a:r>
            <a:r>
              <a:rPr lang="en-GB" altLang="en-US" sz="3600" dirty="0">
                <a:latin typeface="Comic Sans MS" panose="030F0702030302020204" pitchFamily="66" charset="0"/>
              </a:rPr>
              <a:t> (Armed Forces)</a:t>
            </a:r>
          </a:p>
          <a:p>
            <a:pPr algn="ctr" eaLnBrk="1" hangingPunct="1">
              <a:spcBef>
                <a:spcPct val="0"/>
              </a:spcBef>
              <a:buFontTx/>
              <a:buNone/>
            </a:pPr>
            <a:endParaRPr lang="en-GB" altLang="en-US" sz="3600" dirty="0">
              <a:latin typeface="Comic Sans MS" panose="030F0702030302020204" pitchFamily="66" charset="0"/>
            </a:endParaRPr>
          </a:p>
          <a:p>
            <a:pPr algn="ctr" eaLnBrk="1" hangingPunct="1">
              <a:spcBef>
                <a:spcPct val="0"/>
              </a:spcBef>
              <a:buFontTx/>
              <a:buNone/>
            </a:pPr>
            <a:endParaRPr lang="en-GB" altLang="en-US" sz="3600" dirty="0">
              <a:latin typeface="Comic Sans MS" panose="030F0702030302020204" pitchFamily="66" charset="0"/>
            </a:endParaRPr>
          </a:p>
          <a:p>
            <a:pPr algn="ctr" eaLnBrk="1" hangingPunct="1">
              <a:spcBef>
                <a:spcPct val="0"/>
              </a:spcBef>
              <a:buFontTx/>
              <a:buNone/>
            </a:pPr>
            <a:r>
              <a:rPr lang="en-GB" altLang="en-US" sz="3600" dirty="0">
                <a:solidFill>
                  <a:srgbClr val="FF0000"/>
                </a:solidFill>
                <a:latin typeface="Comic Sans MS" panose="030F0702030302020204" pitchFamily="66" charset="0"/>
              </a:rPr>
              <a:t>T</a:t>
            </a:r>
            <a:r>
              <a:rPr lang="en-GB" altLang="en-US" sz="3600" dirty="0">
                <a:latin typeface="Comic Sans MS" panose="030F0702030302020204" pitchFamily="66" charset="0"/>
              </a:rPr>
              <a:t> (Territories)</a:t>
            </a:r>
          </a:p>
        </p:txBody>
      </p:sp>
      <p:sp>
        <p:nvSpPr>
          <p:cNvPr id="5" name="TextBox 2">
            <a:extLst>
              <a:ext uri="{FF2B5EF4-FFF2-40B4-BE49-F238E27FC236}">
                <a16:creationId xmlns:a16="http://schemas.microsoft.com/office/drawing/2014/main" id="{BAD36D4F-6EB5-4CAE-922B-15C1C8758516}"/>
              </a:ext>
            </a:extLst>
          </p:cNvPr>
          <p:cNvSpPr txBox="1">
            <a:spLocks noChangeArrowheads="1"/>
          </p:cNvSpPr>
          <p:nvPr/>
        </p:nvSpPr>
        <p:spPr bwMode="auto">
          <a:xfrm>
            <a:off x="2640012" y="110856"/>
            <a:ext cx="69119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GB" altLang="en-US" sz="2800" b="1" u="sng" dirty="0">
                <a:latin typeface="Comic Sans MS" panose="030F0702030302020204" pitchFamily="66" charset="0"/>
              </a:rPr>
              <a:t>The terms of the Treaty of Versailles</a:t>
            </a:r>
          </a:p>
        </p:txBody>
      </p:sp>
    </p:spTree>
    <p:extLst>
      <p:ext uri="{BB962C8B-B14F-4D97-AF65-F5344CB8AC3E}">
        <p14:creationId xmlns:p14="http://schemas.microsoft.com/office/powerpoint/2010/main" val="262894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4F17543-7777-4C74-A9FE-868D43FC00F1}"/>
              </a:ext>
            </a:extLst>
          </p:cNvPr>
          <p:cNvSpPr>
            <a:spLocks noGrp="1"/>
          </p:cNvSpPr>
          <p:nvPr>
            <p:ph type="title"/>
          </p:nvPr>
        </p:nvSpPr>
        <p:spPr>
          <a:xfrm>
            <a:off x="838200" y="514350"/>
            <a:ext cx="10515600" cy="5829300"/>
          </a:xfrm>
          <a:ln w="38100">
            <a:solidFill>
              <a:schemeClr val="tx1"/>
            </a:solidFill>
          </a:ln>
        </p:spPr>
        <p:txBody>
          <a:bodyPr>
            <a:noAutofit/>
          </a:bodyPr>
          <a:lstStyle/>
          <a:p>
            <a:r>
              <a:rPr lang="en-GB" sz="2700" b="1" u="sng" dirty="0">
                <a:latin typeface="Comic Sans MS" panose="030F0702030302020204" pitchFamily="66" charset="0"/>
              </a:rPr>
              <a:t>Task:</a:t>
            </a:r>
            <a:br>
              <a:rPr lang="en-GB" sz="2700" dirty="0">
                <a:latin typeface="Comic Sans MS" panose="030F0702030302020204" pitchFamily="66" charset="0"/>
              </a:rPr>
            </a:br>
            <a:br>
              <a:rPr lang="en-GB" sz="2700" dirty="0">
                <a:latin typeface="Comic Sans MS" panose="030F0702030302020204" pitchFamily="66" charset="0"/>
              </a:rPr>
            </a:br>
            <a:r>
              <a:rPr lang="en-GB" sz="2700" dirty="0">
                <a:latin typeface="Comic Sans MS" panose="030F0702030302020204" pitchFamily="66" charset="0"/>
              </a:rPr>
              <a:t>1. Colour code the terms of the TOV to show what Germany lost in each term: Blame / Territory, Reparations / Armed Forces</a:t>
            </a:r>
            <a:br>
              <a:rPr lang="en-GB" sz="2700" dirty="0">
                <a:latin typeface="Comic Sans MS" panose="030F0702030302020204" pitchFamily="66" charset="0"/>
              </a:rPr>
            </a:br>
            <a:br>
              <a:rPr lang="en-GB" sz="2700" dirty="0">
                <a:latin typeface="Comic Sans MS" panose="030F0702030302020204" pitchFamily="66" charset="0"/>
              </a:rPr>
            </a:br>
            <a:r>
              <a:rPr lang="en-GB" sz="2700" b="1" dirty="0">
                <a:latin typeface="Comic Sans MS" panose="030F0702030302020204" pitchFamily="66" charset="0"/>
              </a:rPr>
              <a:t>Some of the terms might need to be more than one colour.</a:t>
            </a:r>
            <a:br>
              <a:rPr lang="en-GB" sz="2700" b="1" dirty="0">
                <a:latin typeface="Comic Sans MS" panose="030F0702030302020204" pitchFamily="66" charset="0"/>
              </a:rPr>
            </a:br>
            <a:br>
              <a:rPr lang="en-GB" sz="2700" b="1" dirty="0">
                <a:latin typeface="Comic Sans MS" panose="030F0702030302020204" pitchFamily="66" charset="0"/>
              </a:rPr>
            </a:br>
            <a:r>
              <a:rPr lang="en-GB" sz="2700" dirty="0">
                <a:latin typeface="Comic Sans MS" panose="030F0702030302020204" pitchFamily="66" charset="0"/>
              </a:rPr>
              <a:t>2. Why do you think Germans hated Article 231 the most? </a:t>
            </a:r>
            <a:br>
              <a:rPr lang="en-GB" sz="2700" dirty="0">
                <a:latin typeface="Comic Sans MS" panose="030F0702030302020204" pitchFamily="66" charset="0"/>
              </a:rPr>
            </a:br>
            <a:br>
              <a:rPr lang="en-GB" sz="2700" dirty="0">
                <a:latin typeface="Comic Sans MS" panose="030F0702030302020204" pitchFamily="66" charset="0"/>
              </a:rPr>
            </a:br>
            <a:br>
              <a:rPr lang="en-GB" sz="2700" dirty="0">
                <a:latin typeface="Comic Sans MS" panose="030F0702030302020204" pitchFamily="66" charset="0"/>
              </a:rPr>
            </a:br>
            <a:r>
              <a:rPr lang="en-GB" sz="2800" u="sng" dirty="0">
                <a:solidFill>
                  <a:srgbClr val="FF0000"/>
                </a:solidFill>
                <a:latin typeface="Comic Sans MS" panose="030F0702030302020204" pitchFamily="66" charset="0"/>
              </a:rPr>
              <a:t>Challenge</a:t>
            </a:r>
            <a:r>
              <a:rPr lang="en-GB" sz="2800" b="1" u="sng" dirty="0">
                <a:solidFill>
                  <a:srgbClr val="FF0000"/>
                </a:solidFill>
                <a:latin typeface="Comic Sans MS" panose="030F0702030302020204" pitchFamily="66" charset="0"/>
              </a:rPr>
              <a:t>:</a:t>
            </a:r>
            <a:r>
              <a:rPr lang="en-GB" sz="2800" u="sng" dirty="0">
                <a:solidFill>
                  <a:srgbClr val="FF0000"/>
                </a:solidFill>
                <a:latin typeface="Comic Sans MS" panose="030F0702030302020204" pitchFamily="66" charset="0"/>
              </a:rPr>
              <a:t> </a:t>
            </a:r>
            <a:r>
              <a:rPr lang="en-GB" sz="2800" dirty="0">
                <a:solidFill>
                  <a:srgbClr val="FF0000"/>
                </a:solidFill>
                <a:latin typeface="Comic Sans MS" panose="030F0702030302020204" pitchFamily="66" charset="0"/>
              </a:rPr>
              <a:t>Why do you think Article 232, reparations, came after the war guilt clause? Explain in detail.</a:t>
            </a:r>
            <a:endParaRPr lang="en-GB" sz="2700"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1064634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5861E5F-4AF9-4BD0-8124-C3DF31A5257A}"/>
              </a:ext>
            </a:extLst>
          </p:cNvPr>
          <p:cNvPicPr>
            <a:picLocks noChangeAspect="1"/>
          </p:cNvPicPr>
          <p:nvPr/>
        </p:nvPicPr>
        <p:blipFill rotWithShape="1">
          <a:blip r:embed="rId2"/>
          <a:srcRect l="25035" t="33995" r="36608" b="15647"/>
          <a:stretch/>
        </p:blipFill>
        <p:spPr>
          <a:xfrm>
            <a:off x="225164" y="671958"/>
            <a:ext cx="5521393" cy="5799006"/>
          </a:xfrm>
          <a:prstGeom prst="rect">
            <a:avLst/>
          </a:prstGeom>
        </p:spPr>
      </p:pic>
      <p:sp>
        <p:nvSpPr>
          <p:cNvPr id="5" name="Rectangle 4">
            <a:extLst>
              <a:ext uri="{FF2B5EF4-FFF2-40B4-BE49-F238E27FC236}">
                <a16:creationId xmlns:a16="http://schemas.microsoft.com/office/drawing/2014/main" id="{16B4C388-BF6A-471B-AE88-EAEFC1B87580}"/>
              </a:ext>
            </a:extLst>
          </p:cNvPr>
          <p:cNvSpPr/>
          <p:nvPr/>
        </p:nvSpPr>
        <p:spPr>
          <a:xfrm>
            <a:off x="6279896" y="760449"/>
            <a:ext cx="5402179" cy="5799006"/>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Wingdings" panose="05000000000000000000" pitchFamily="2" charset="2"/>
              <a:buChar char="§"/>
            </a:pPr>
            <a:r>
              <a:rPr lang="en-GB" sz="2000" dirty="0">
                <a:solidFill>
                  <a:schemeClr val="tx1"/>
                </a:solidFill>
                <a:latin typeface="Comic Sans MS" panose="030F0702030302020204" pitchFamily="66" charset="0"/>
              </a:rPr>
              <a:t>As a result of the treaty, Germany’s overseas empire was taken away. You can see this from the map to the left. </a:t>
            </a:r>
          </a:p>
          <a:p>
            <a:pPr marL="342900" indent="-342900" algn="ctr">
              <a:buFont typeface="Wingdings" panose="05000000000000000000" pitchFamily="2" charset="2"/>
              <a:buChar char="§"/>
            </a:pPr>
            <a:endParaRPr lang="en-GB" sz="2000" dirty="0">
              <a:solidFill>
                <a:schemeClr val="tx1"/>
              </a:solidFill>
              <a:latin typeface="Comic Sans MS" panose="030F0702030302020204" pitchFamily="66" charset="0"/>
            </a:endParaRPr>
          </a:p>
          <a:p>
            <a:pPr marL="342900" indent="-342900" algn="ctr">
              <a:buFont typeface="Wingdings" panose="05000000000000000000" pitchFamily="2" charset="2"/>
              <a:buChar char="§"/>
            </a:pPr>
            <a:r>
              <a:rPr lang="en-GB" sz="2000" dirty="0">
                <a:solidFill>
                  <a:schemeClr val="tx1"/>
                </a:solidFill>
                <a:latin typeface="Comic Sans MS" panose="030F0702030302020204" pitchFamily="66" charset="0"/>
              </a:rPr>
              <a:t> This had been one of the causes of bad relations between Britain and Germany before the war. </a:t>
            </a:r>
          </a:p>
          <a:p>
            <a:pPr marL="342900" indent="-342900" algn="ctr">
              <a:buFont typeface="Wingdings" panose="05000000000000000000" pitchFamily="2" charset="2"/>
              <a:buChar char="§"/>
            </a:pPr>
            <a:endParaRPr lang="en-GB" sz="2000" dirty="0">
              <a:solidFill>
                <a:schemeClr val="tx1"/>
              </a:solidFill>
              <a:latin typeface="Comic Sans MS" panose="030F0702030302020204" pitchFamily="66" charset="0"/>
            </a:endParaRPr>
          </a:p>
          <a:p>
            <a:pPr marL="342900" indent="-342900" algn="ctr">
              <a:buFont typeface="Wingdings" panose="05000000000000000000" pitchFamily="2" charset="2"/>
              <a:buChar char="§"/>
            </a:pPr>
            <a:r>
              <a:rPr lang="en-GB" sz="2000" dirty="0">
                <a:solidFill>
                  <a:schemeClr val="tx1"/>
                </a:solidFill>
                <a:latin typeface="Comic Sans MS" panose="030F0702030302020204" pitchFamily="66" charset="0"/>
              </a:rPr>
              <a:t>As a result of the treaty, former German colonies became Mandates controlled by the League of Nations. This mean that the League was given power to rule them. </a:t>
            </a:r>
          </a:p>
          <a:p>
            <a:pPr marL="342900" indent="-342900" algn="ctr">
              <a:buFont typeface="Wingdings" panose="05000000000000000000" pitchFamily="2" charset="2"/>
              <a:buChar char="§"/>
            </a:pPr>
            <a:endParaRPr lang="en-GB" sz="2000" dirty="0">
              <a:solidFill>
                <a:schemeClr val="tx1"/>
              </a:solidFill>
              <a:latin typeface="Comic Sans MS" panose="030F0702030302020204" pitchFamily="66" charset="0"/>
            </a:endParaRPr>
          </a:p>
          <a:p>
            <a:pPr marL="342900" indent="-342900" algn="ctr">
              <a:buFont typeface="Wingdings" panose="05000000000000000000" pitchFamily="2" charset="2"/>
              <a:buChar char="§"/>
            </a:pPr>
            <a:r>
              <a:rPr lang="en-GB" sz="2000" dirty="0">
                <a:solidFill>
                  <a:schemeClr val="tx1"/>
                </a:solidFill>
                <a:latin typeface="Comic Sans MS" panose="030F0702030302020204" pitchFamily="66" charset="0"/>
              </a:rPr>
              <a:t>In practice, the League delegated responsibility to its leading members, which effectively meant that France and Britain controlled them.</a:t>
            </a:r>
          </a:p>
        </p:txBody>
      </p:sp>
      <p:sp>
        <p:nvSpPr>
          <p:cNvPr id="6" name="Rectangle 5">
            <a:extLst>
              <a:ext uri="{FF2B5EF4-FFF2-40B4-BE49-F238E27FC236}">
                <a16:creationId xmlns:a16="http://schemas.microsoft.com/office/drawing/2014/main" id="{7743DDA1-0BC9-4A81-A558-E7C2FAAFD25C}"/>
              </a:ext>
            </a:extLst>
          </p:cNvPr>
          <p:cNvSpPr/>
          <p:nvPr/>
        </p:nvSpPr>
        <p:spPr>
          <a:xfrm>
            <a:off x="3328149" y="83357"/>
            <a:ext cx="5402179" cy="482814"/>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Comic Sans MS" panose="030F0702030302020204" pitchFamily="66" charset="0"/>
              </a:rPr>
              <a:t>Territorial Changes</a:t>
            </a:r>
          </a:p>
        </p:txBody>
      </p:sp>
    </p:spTree>
    <p:extLst>
      <p:ext uri="{BB962C8B-B14F-4D97-AF65-F5344CB8AC3E}">
        <p14:creationId xmlns:p14="http://schemas.microsoft.com/office/powerpoint/2010/main" val="3122937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6098C7-7E50-4F27-89FF-39760C58F64D}"/>
              </a:ext>
            </a:extLst>
          </p:cNvPr>
          <p:cNvPicPr>
            <a:picLocks noChangeAspect="1"/>
          </p:cNvPicPr>
          <p:nvPr/>
        </p:nvPicPr>
        <p:blipFill rotWithShape="1">
          <a:blip r:embed="rId2"/>
          <a:srcRect l="36789" t="22400" r="5757" b="14542"/>
          <a:stretch/>
        </p:blipFill>
        <p:spPr>
          <a:xfrm>
            <a:off x="4777873" y="288757"/>
            <a:ext cx="7289800" cy="6400800"/>
          </a:xfrm>
          <a:prstGeom prst="rect">
            <a:avLst/>
          </a:prstGeom>
        </p:spPr>
      </p:pic>
      <p:sp>
        <p:nvSpPr>
          <p:cNvPr id="5" name="Rectangle 4">
            <a:extLst>
              <a:ext uri="{FF2B5EF4-FFF2-40B4-BE49-F238E27FC236}">
                <a16:creationId xmlns:a16="http://schemas.microsoft.com/office/drawing/2014/main" id="{A43D1171-9343-4E05-AAEA-0AA33BD25A4A}"/>
              </a:ext>
            </a:extLst>
          </p:cNvPr>
          <p:cNvSpPr/>
          <p:nvPr/>
        </p:nvSpPr>
        <p:spPr>
          <a:xfrm>
            <a:off x="124327" y="834295"/>
            <a:ext cx="4514722" cy="5642705"/>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r>
              <a:rPr lang="en-GB" sz="2400" dirty="0">
                <a:solidFill>
                  <a:schemeClr val="tx1"/>
                </a:solidFill>
                <a:latin typeface="Comic Sans MS" panose="030F0702030302020204" pitchFamily="66" charset="0"/>
              </a:rPr>
              <a:t>Germany’s European borders were very extensive, and the section dealing with former German territories was a complicated part of the treaty. </a:t>
            </a:r>
          </a:p>
          <a:p>
            <a:pPr marL="342900" indent="-342900" algn="ctr">
              <a:buFont typeface="Arial" panose="020B0604020202020204" pitchFamily="34" charset="0"/>
              <a:buChar char="•"/>
            </a:pPr>
            <a:endParaRPr lang="en-GB" sz="2400" dirty="0">
              <a:solidFill>
                <a:schemeClr val="tx1"/>
              </a:solidFill>
              <a:latin typeface="Comic Sans MS" panose="030F0702030302020204" pitchFamily="66" charset="0"/>
            </a:endParaRPr>
          </a:p>
          <a:p>
            <a:pPr marL="342900" indent="-342900" algn="ctr">
              <a:buFont typeface="Arial" panose="020B0604020202020204" pitchFamily="34" charset="0"/>
              <a:buChar char="•"/>
            </a:pPr>
            <a:r>
              <a:rPr lang="en-GB" sz="2400" dirty="0">
                <a:solidFill>
                  <a:schemeClr val="tx1"/>
                </a:solidFill>
                <a:latin typeface="Comic Sans MS" panose="030F0702030302020204" pitchFamily="66" charset="0"/>
              </a:rPr>
              <a:t>The map on the right shows this in detail. In addition to these changes, the treaty also forbade Germany to join together with its former ally Austria.</a:t>
            </a:r>
          </a:p>
        </p:txBody>
      </p:sp>
    </p:spTree>
    <p:extLst>
      <p:ext uri="{BB962C8B-B14F-4D97-AF65-F5344CB8AC3E}">
        <p14:creationId xmlns:p14="http://schemas.microsoft.com/office/powerpoint/2010/main" val="82485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F801FA8-99C9-41FE-BDEA-7B57A130FE17}"/>
              </a:ext>
            </a:extLst>
          </p:cNvPr>
          <p:cNvSpPr>
            <a:spLocks noChangeArrowheads="1"/>
          </p:cNvSpPr>
          <p:nvPr/>
        </p:nvSpPr>
        <p:spPr bwMode="auto">
          <a:xfrm>
            <a:off x="3432175" y="333375"/>
            <a:ext cx="53276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4000">
                <a:solidFill>
                  <a:srgbClr val="FF0000"/>
                </a:solidFill>
                <a:latin typeface="Comic Sans MS" panose="030F0702030302020204" pitchFamily="66" charset="0"/>
              </a:rPr>
              <a:t>B</a:t>
            </a:r>
            <a:r>
              <a:rPr lang="en-GB" altLang="en-US" sz="4000">
                <a:latin typeface="Comic Sans MS" panose="030F0702030302020204" pitchFamily="66" charset="0"/>
              </a:rPr>
              <a:t> (Blame)</a:t>
            </a:r>
          </a:p>
        </p:txBody>
      </p:sp>
      <p:sp>
        <p:nvSpPr>
          <p:cNvPr id="5" name="Rectangle 3">
            <a:extLst>
              <a:ext uri="{FF2B5EF4-FFF2-40B4-BE49-F238E27FC236}">
                <a16:creationId xmlns:a16="http://schemas.microsoft.com/office/drawing/2014/main" id="{FDC54AC0-4741-4FC5-9EC3-838A4C8398EA}"/>
              </a:ext>
            </a:extLst>
          </p:cNvPr>
          <p:cNvSpPr>
            <a:spLocks noChangeArrowheads="1"/>
          </p:cNvSpPr>
          <p:nvPr/>
        </p:nvSpPr>
        <p:spPr bwMode="auto">
          <a:xfrm>
            <a:off x="1524000" y="1412876"/>
            <a:ext cx="914400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2200" dirty="0">
                <a:latin typeface="Comic Sans MS" panose="030F0702030302020204" pitchFamily="66" charset="0"/>
              </a:rPr>
              <a:t>War Guilt Clause: </a:t>
            </a:r>
          </a:p>
          <a:p>
            <a:pPr eaLnBrk="1" hangingPunct="1">
              <a:spcBef>
                <a:spcPct val="50000"/>
              </a:spcBef>
              <a:buFontTx/>
              <a:buNone/>
            </a:pPr>
            <a:r>
              <a:rPr lang="en-GB" altLang="en-US" sz="2200" dirty="0">
                <a:solidFill>
                  <a:srgbClr val="FF0000"/>
                </a:solidFill>
                <a:latin typeface="Comic Sans MS" panose="030F0702030302020204" pitchFamily="66" charset="0"/>
              </a:rPr>
              <a:t>Article 231 </a:t>
            </a:r>
          </a:p>
          <a:p>
            <a:pPr eaLnBrk="1" hangingPunct="1">
              <a:spcBef>
                <a:spcPct val="50000"/>
              </a:spcBef>
              <a:buFontTx/>
              <a:buNone/>
            </a:pPr>
            <a:r>
              <a:rPr lang="en-GB" altLang="en-US" sz="2200" dirty="0">
                <a:latin typeface="Comic Sans MS" panose="030F0702030302020204" pitchFamily="66" charset="0"/>
              </a:rPr>
              <a:t>‘Germany accepts responsibility for causing all the loss and damage to which the Allied governments have been subjected as a consequence of the war imposed upon them by the aggression of Germany.’</a:t>
            </a:r>
            <a:r>
              <a:rPr lang="en-US" altLang="en-US" sz="2200" dirty="0">
                <a:latin typeface="Comic Sans MS" panose="030F0702030302020204" pitchFamily="66" charset="0"/>
              </a:rPr>
              <a:t> </a:t>
            </a:r>
          </a:p>
        </p:txBody>
      </p:sp>
      <p:sp>
        <p:nvSpPr>
          <p:cNvPr id="6" name="TextBox 5">
            <a:extLst>
              <a:ext uri="{FF2B5EF4-FFF2-40B4-BE49-F238E27FC236}">
                <a16:creationId xmlns:a16="http://schemas.microsoft.com/office/drawing/2014/main" id="{F3A368D2-1DD7-4D7E-B22D-CF4C4C1B2400}"/>
              </a:ext>
            </a:extLst>
          </p:cNvPr>
          <p:cNvSpPr txBox="1"/>
          <p:nvPr/>
        </p:nvSpPr>
        <p:spPr>
          <a:xfrm>
            <a:off x="3432176" y="3860800"/>
            <a:ext cx="5832475" cy="1200150"/>
          </a:xfrm>
          <a:prstGeom prst="rect">
            <a:avLst/>
          </a:prstGeom>
          <a:solidFill>
            <a:schemeClr val="accent6">
              <a:lumMod val="40000"/>
              <a:lumOff val="60000"/>
            </a:schemeClr>
          </a:solidFill>
          <a:ln>
            <a:solidFill>
              <a:schemeClr val="tx1"/>
            </a:solidFill>
          </a:ln>
        </p:spPr>
        <p:style>
          <a:lnRef idx="2">
            <a:schemeClr val="dk1"/>
          </a:lnRef>
          <a:fillRef idx="1">
            <a:schemeClr val="lt1"/>
          </a:fillRef>
          <a:effectRef idx="0">
            <a:schemeClr val="dk1"/>
          </a:effectRef>
          <a:fontRef idx="minor">
            <a:schemeClr val="dk1"/>
          </a:fontRef>
        </p:style>
        <p:txBody>
          <a:bodyPr>
            <a:spAutoFit/>
          </a:bodyPr>
          <a:lstStyle/>
          <a:p>
            <a:pPr algn="ctr" eaLnBrk="1" hangingPunct="1">
              <a:defRPr/>
            </a:pPr>
            <a:r>
              <a:rPr lang="en-GB" sz="2400" dirty="0">
                <a:latin typeface="Comic Sans MS" panose="030F0702030302020204" pitchFamily="66" charset="0"/>
              </a:rPr>
              <a:t>Germany started the war so should take all responsibility for the consequences.</a:t>
            </a:r>
          </a:p>
        </p:txBody>
      </p:sp>
      <p:sp>
        <p:nvSpPr>
          <p:cNvPr id="7" name="TextBox 6">
            <a:extLst>
              <a:ext uri="{FF2B5EF4-FFF2-40B4-BE49-F238E27FC236}">
                <a16:creationId xmlns:a16="http://schemas.microsoft.com/office/drawing/2014/main" id="{4B8AD93A-07C3-4390-A0C9-F9C6E31E2FE4}"/>
              </a:ext>
            </a:extLst>
          </p:cNvPr>
          <p:cNvSpPr txBox="1"/>
          <p:nvPr/>
        </p:nvSpPr>
        <p:spPr>
          <a:xfrm>
            <a:off x="1992313" y="5300663"/>
            <a:ext cx="8280400" cy="1200150"/>
          </a:xfrm>
          <a:prstGeom prst="rect">
            <a:avLst/>
          </a:prstGeom>
          <a:solidFill>
            <a:schemeClr val="accent6">
              <a:lumMod val="40000"/>
              <a:lumOff val="60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a:spAutoFit/>
          </a:bodyPr>
          <a:lstStyle/>
          <a:p>
            <a:pPr eaLnBrk="1" hangingPunct="1">
              <a:defRPr/>
            </a:pPr>
            <a:r>
              <a:rPr lang="en-GB" sz="2400" dirty="0">
                <a:latin typeface="Comic Sans MS" panose="030F0702030302020204" pitchFamily="66" charset="0"/>
              </a:rPr>
              <a:t>Germany accepts the War Guilt Clause. Admitting that they were responsible for the war means that all of the other terms were justified. </a:t>
            </a:r>
          </a:p>
        </p:txBody>
      </p:sp>
    </p:spTree>
    <p:extLst>
      <p:ext uri="{BB962C8B-B14F-4D97-AF65-F5344CB8AC3E}">
        <p14:creationId xmlns:p14="http://schemas.microsoft.com/office/powerpoint/2010/main" val="3941524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1626</TotalTime>
  <Words>1385</Words>
  <Application>Microsoft Office PowerPoint</Application>
  <PresentationFormat>Widescreen</PresentationFormat>
  <Paragraphs>124</Paragraphs>
  <Slides>16</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Comic Sans MS</vt:lpstr>
      <vt:lpstr>Wingdings</vt:lpstr>
      <vt:lpstr>Office Theme</vt:lpstr>
      <vt:lpstr>PowerPoint Presentation</vt:lpstr>
      <vt:lpstr>PowerPoint Presentation</vt:lpstr>
      <vt:lpstr>PowerPoint Presentation</vt:lpstr>
      <vt:lpstr>PowerPoint Presentation</vt:lpstr>
      <vt:lpstr>PowerPoint Presentation</vt:lpstr>
      <vt:lpstr>Task:  1. Colour code the terms of the TOV to show what Germany lost in each term: Blame / Territory, Reparations / Armed Forces  Some of the terms might need to be more than one colour.  2. Why do you think Germans hated Article 231 the most?    Challenge: Why do you think Article 232, reparations, came after the war guilt clause? Explain in detail.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Short, L (SHS Teacher)</dc:creator>
  <cp:lastModifiedBy>Short, L (SHS Teacher)</cp:lastModifiedBy>
  <cp:revision>16</cp:revision>
  <cp:lastPrinted>2020-09-17T07:27:55Z</cp:lastPrinted>
  <dcterms:created xsi:type="dcterms:W3CDTF">2020-01-09T11:47:28Z</dcterms:created>
  <dcterms:modified xsi:type="dcterms:W3CDTF">2020-09-17T14:11:10Z</dcterms:modified>
</cp:coreProperties>
</file>